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Lst>
  <p:sldSz cy="5143500" cx="9144000"/>
  <p:notesSz cx="6858000" cy="9144000"/>
  <p:embeddedFontLst>
    <p:embeddedFont>
      <p:font typeface="Advent Pro SemiBold"/>
      <p:regular r:id="rId75"/>
      <p:bold r:id="rId76"/>
    </p:embeddedFont>
    <p:embeddedFont>
      <p:font typeface="Lobster"/>
      <p:regular r:id="rId77"/>
    </p:embeddedFont>
    <p:embeddedFont>
      <p:font typeface="Montserrat"/>
      <p:regular r:id="rId78"/>
      <p:bold r:id="rId79"/>
      <p:italic r:id="rId80"/>
      <p:boldItalic r:id="rId81"/>
    </p:embeddedFont>
    <p:embeddedFont>
      <p:font typeface="Fira Sans Extra Condensed Medium"/>
      <p:regular r:id="rId82"/>
      <p:bold r:id="rId83"/>
      <p:italic r:id="rId84"/>
      <p:boldItalic r:id="rId85"/>
    </p:embeddedFont>
    <p:embeddedFont>
      <p:font typeface="Fira Sans Condensed Medium"/>
      <p:regular r:id="rId86"/>
      <p:bold r:id="rId87"/>
      <p:italic r:id="rId88"/>
      <p:boldItalic r:id="rId89"/>
    </p:embeddedFont>
    <p:embeddedFont>
      <p:font typeface="Maven Pro"/>
      <p:regular r:id="rId90"/>
      <p:bold r:id="rId91"/>
    </p:embeddedFont>
    <p:embeddedFont>
      <p:font typeface="Share Tech"/>
      <p:regular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FiraSansExtraCondensedMedium-italic.fntdata"/><Relationship Id="rId83" Type="http://schemas.openxmlformats.org/officeDocument/2006/relationships/font" Target="fonts/FiraSansExtraCondensedMedium-bold.fntdata"/><Relationship Id="rId42" Type="http://schemas.openxmlformats.org/officeDocument/2006/relationships/slide" Target="slides/slide38.xml"/><Relationship Id="rId86" Type="http://schemas.openxmlformats.org/officeDocument/2006/relationships/font" Target="fonts/FiraSansCondensedMedium-regular.fntdata"/><Relationship Id="rId41" Type="http://schemas.openxmlformats.org/officeDocument/2006/relationships/slide" Target="slides/slide37.xml"/><Relationship Id="rId85" Type="http://schemas.openxmlformats.org/officeDocument/2006/relationships/font" Target="fonts/FiraSansExtraCondensedMedium-boldItalic.fntdata"/><Relationship Id="rId44" Type="http://schemas.openxmlformats.org/officeDocument/2006/relationships/slide" Target="slides/slide40.xml"/><Relationship Id="rId88" Type="http://schemas.openxmlformats.org/officeDocument/2006/relationships/font" Target="fonts/FiraSansCondensedMedium-italic.fntdata"/><Relationship Id="rId43" Type="http://schemas.openxmlformats.org/officeDocument/2006/relationships/slide" Target="slides/slide39.xml"/><Relationship Id="rId87" Type="http://schemas.openxmlformats.org/officeDocument/2006/relationships/font" Target="fonts/FiraSansCondensedMedium-bold.fntdata"/><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FiraSansCondensedMedium-boldItalic.fntdata"/><Relationship Id="rId80" Type="http://schemas.openxmlformats.org/officeDocument/2006/relationships/font" Target="fonts/Montserrat-italic.fntdata"/><Relationship Id="rId82" Type="http://schemas.openxmlformats.org/officeDocument/2006/relationships/font" Target="fonts/FiraSansExtraCondensedMedium-regular.fntdata"/><Relationship Id="rId81"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font" Target="fonts/AdventProSemiBold-regular.fntdata"/><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font" Target="fonts/Lobster-regular.fntdata"/><Relationship Id="rId32" Type="http://schemas.openxmlformats.org/officeDocument/2006/relationships/slide" Target="slides/slide28.xml"/><Relationship Id="rId76" Type="http://schemas.openxmlformats.org/officeDocument/2006/relationships/font" Target="fonts/AdventProSemiBold-bold.fntdata"/><Relationship Id="rId35" Type="http://schemas.openxmlformats.org/officeDocument/2006/relationships/slide" Target="slides/slide31.xml"/><Relationship Id="rId79" Type="http://schemas.openxmlformats.org/officeDocument/2006/relationships/font" Target="fonts/Montserrat-bold.fntdata"/><Relationship Id="rId34" Type="http://schemas.openxmlformats.org/officeDocument/2006/relationships/slide" Target="slides/slide30.xml"/><Relationship Id="rId78" Type="http://schemas.openxmlformats.org/officeDocument/2006/relationships/font" Target="fonts/Montserrat-regular.fntdata"/><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font" Target="fonts/MavenPro-bold.fntdata"/><Relationship Id="rId90" Type="http://schemas.openxmlformats.org/officeDocument/2006/relationships/font" Target="fonts/MavenPro-regular.fntdata"/><Relationship Id="rId92" Type="http://schemas.openxmlformats.org/officeDocument/2006/relationships/font" Target="fonts/ShareTech-regular.fnt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cab486c865_3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cab486c865_3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cab486c865_4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cab486c865_4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cab486c865_4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cab486c865_4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cab486c865_4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cab486c865_4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cab486c865_4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cab486c865_4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cab486c865_4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cab486c865_4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cab486c865_4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cab486c865_4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cab486c865_4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cab486c865_4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ca9a6fb31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ca9a6fb31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cab486c865_4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cab486c865_4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caa335d2a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caa335d2a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cab486c865_4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cab486c865_4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cab486c865_4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cab486c865_4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6c60e245bf_1_3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6c60e245bf_1_3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cab486c865_4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cab486c865_4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cab486c865_4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cab486c865_4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cab486c865_4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cab486c865_4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ca9a6fb3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ca9a6fb3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cab486c865_4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cab486c865_4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cab486c865_4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cab486c865_4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ca9a6fb31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ca9a6fb31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ca9a6fb31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ca9a6fb31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cab486c865_4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cab486c865_4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cab486c865_3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cab486c865_3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ca9a6fb31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ca9a6fb31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ca9a6fb31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ca9a6fb31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cab486c865_4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cab486c865_4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ca9a6fb31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ca9a6fb31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cab486c865_4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cab486c865_4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cab486c865_4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cab486c865_4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cab486c865_4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cab486c865_4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cab486c86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cab486c86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cab486c865_3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cab486c865_3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cab486c865_4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cab486c865_4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ca9a6fb31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ca9a6fb31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cab486c865_4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cab486c865_4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ca9a6fb31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ca9a6fb31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ca9a6fb31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ca9a6fb310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ca9a6fb31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ca9a6fb31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ca9a6fb31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ca9a6fb31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e254023eb9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e254023eb9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e254849ad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e254849ad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e254849ad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e254849ad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e254849ad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e254849ad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cab486c865_4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cab486c865_4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e254849ad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e254849ad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e254849ad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e254849ad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e254849ad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e254849ad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e254849ad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e254849ad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e254849ad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e254849ad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e254849ad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e254849ad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cab486c865_3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cab486c865_3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e254849ad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e254849ad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e254849ad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e254849ad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e254849ad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e254849ad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cab486c865_4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cab486c865_4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e254849ad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e254849ad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e254849ad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e254849ad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cab486c865_4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cab486c865_4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e254849ad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e254849ad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e254849ad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e254849ad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e254849ad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e254849ad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e254849ad7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e254849ad7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cab486c865_3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cab486c865_3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cab486c865_4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cab486c865_4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cab486c865_4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cab486c865_4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cab486c865_3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cab486c865_3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cab486c865_4_1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cab486c865_4_1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cab486c865_4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cab486c865_4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cab486c865_4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cab486c865_4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75" name="Shape 175"/>
        <p:cNvGrpSpPr/>
        <p:nvPr/>
      </p:nvGrpSpPr>
      <p:grpSpPr>
        <a:xfrm>
          <a:off x="0" y="0"/>
          <a:ext cx="0" cy="0"/>
          <a:chOff x="0" y="0"/>
          <a:chExt cx="0" cy="0"/>
        </a:xfrm>
      </p:grpSpPr>
      <p:sp>
        <p:nvSpPr>
          <p:cNvPr id="176" name="Google Shape;176;p11"/>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7" name="Google Shape;177;p11"/>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sp>
        <p:nvSpPr>
          <p:cNvPr id="218" name="Google Shape;218;p12"/>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56" name="Shape 256"/>
        <p:cNvGrpSpPr/>
        <p:nvPr/>
      </p:nvGrpSpPr>
      <p:grpSpPr>
        <a:xfrm>
          <a:off x="0" y="0"/>
          <a:ext cx="0" cy="0"/>
          <a:chOff x="0" y="0"/>
          <a:chExt cx="0" cy="0"/>
        </a:xfrm>
      </p:grpSpPr>
      <p:sp>
        <p:nvSpPr>
          <p:cNvPr id="257" name="Google Shape;257;p1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8" name="Google Shape;258;p1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69" name="Google Shape;269;p1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0" name="Google Shape;270;p13"/>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2" name="Google Shape;272;p1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3" name="Google Shape;273;p13"/>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75" name="Google Shape;275;p1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6" name="Google Shape;276;p13"/>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78" name="Shape 278"/>
        <p:cNvGrpSpPr/>
        <p:nvPr/>
      </p:nvGrpSpPr>
      <p:grpSpPr>
        <a:xfrm>
          <a:off x="0" y="0"/>
          <a:ext cx="0" cy="0"/>
          <a:chOff x="0" y="0"/>
          <a:chExt cx="0" cy="0"/>
        </a:xfrm>
      </p:grpSpPr>
      <p:sp>
        <p:nvSpPr>
          <p:cNvPr id="279" name="Google Shape;279;p14"/>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0" name="Google Shape;280;p1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1" name="Google Shape;281;p14"/>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2" name="Google Shape;282;p14"/>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3" name="Google Shape;283;p14"/>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4"/>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293" name="Shape 293"/>
        <p:cNvGrpSpPr/>
        <p:nvPr/>
      </p:nvGrpSpPr>
      <p:grpSpPr>
        <a:xfrm>
          <a:off x="0" y="0"/>
          <a:ext cx="0" cy="0"/>
          <a:chOff x="0" y="0"/>
          <a:chExt cx="0" cy="0"/>
        </a:xfrm>
      </p:grpSpPr>
      <p:sp>
        <p:nvSpPr>
          <p:cNvPr id="294" name="Google Shape;294;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4" name="Google Shape;304;p15"/>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5" name="Google Shape;305;p15"/>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6" name="Google Shape;306;p15"/>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7" name="Google Shape;307;p15"/>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8" name="Google Shape;308;p15"/>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9" name="Google Shape;309;p1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10" name="Shape 310"/>
        <p:cNvGrpSpPr/>
        <p:nvPr/>
      </p:nvGrpSpPr>
      <p:grpSpPr>
        <a:xfrm>
          <a:off x="0" y="0"/>
          <a:ext cx="0" cy="0"/>
          <a:chOff x="0" y="0"/>
          <a:chExt cx="0" cy="0"/>
        </a:xfrm>
      </p:grpSpPr>
      <p:sp>
        <p:nvSpPr>
          <p:cNvPr id="311" name="Google Shape;311;p16"/>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2" name="Google Shape;312;p16"/>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3" name="Google Shape;313;p16"/>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4" name="Google Shape;314;p16"/>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16"/>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6" name="Google Shape;316;p16"/>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7" name="Google Shape;317;p16"/>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18" name="Google Shape;318;p16"/>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9" name="Google Shape;319;p16"/>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0" name="Google Shape;320;p16"/>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1" name="Google Shape;321;p16"/>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2" name="Google Shape;322;p16"/>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3" name="Google Shape;323;p16"/>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4" name="Google Shape;324;p1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3" name="Shape 333"/>
        <p:cNvGrpSpPr/>
        <p:nvPr/>
      </p:nvGrpSpPr>
      <p:grpSpPr>
        <a:xfrm>
          <a:off x="0" y="0"/>
          <a:ext cx="0" cy="0"/>
          <a:chOff x="0" y="0"/>
          <a:chExt cx="0" cy="0"/>
        </a:xfrm>
      </p:grpSpPr>
      <p:sp>
        <p:nvSpPr>
          <p:cNvPr id="334" name="Google Shape;334;p17"/>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5" name="Google Shape;335;p17"/>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6" name="Google Shape;336;p17"/>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7" name="Google Shape;337;p17"/>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8" name="Google Shape;338;p17"/>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9" name="Google Shape;339;p17"/>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0" name="Google Shape;340;p17"/>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1" name="Google Shape;341;p17"/>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2" name="Google Shape;342;p17"/>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43" name="Google Shape;343;p1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53" name="Shape 353"/>
        <p:cNvGrpSpPr/>
        <p:nvPr/>
      </p:nvGrpSpPr>
      <p:grpSpPr>
        <a:xfrm>
          <a:off x="0" y="0"/>
          <a:ext cx="0" cy="0"/>
          <a:chOff x="0" y="0"/>
          <a:chExt cx="0" cy="0"/>
        </a:xfrm>
      </p:grpSpPr>
      <p:sp>
        <p:nvSpPr>
          <p:cNvPr id="354" name="Google Shape;354;p18"/>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5" name="Google Shape;355;p18"/>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6" name="Google Shape;356;p18"/>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7" name="Google Shape;357;p18"/>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8" name="Google Shape;358;p18"/>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9" name="Google Shape;359;p18"/>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0" name="Google Shape;360;p18"/>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1" name="Google Shape;361;p18"/>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2" name="Google Shape;362;p1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3" name="Google Shape;363;p1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73" name="Shape 373"/>
        <p:cNvGrpSpPr/>
        <p:nvPr/>
      </p:nvGrpSpPr>
      <p:grpSpPr>
        <a:xfrm>
          <a:off x="0" y="0"/>
          <a:ext cx="0" cy="0"/>
          <a:chOff x="0" y="0"/>
          <a:chExt cx="0" cy="0"/>
        </a:xfrm>
      </p:grpSpPr>
      <p:sp>
        <p:nvSpPr>
          <p:cNvPr id="374" name="Google Shape;374;p19"/>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5" name="Google Shape;375;p19"/>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6" name="Google Shape;376;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09" name="Shape 409"/>
        <p:cNvGrpSpPr/>
        <p:nvPr/>
      </p:nvGrpSpPr>
      <p:grpSpPr>
        <a:xfrm>
          <a:off x="0" y="0"/>
          <a:ext cx="0" cy="0"/>
          <a:chOff x="0" y="0"/>
          <a:chExt cx="0" cy="0"/>
        </a:xfrm>
      </p:grpSpPr>
      <p:sp>
        <p:nvSpPr>
          <p:cNvPr id="410" name="Google Shape;410;p20"/>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11" name="Google Shape;411;p2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12" name="Google Shape;412;p20"/>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13" name="Google Shape;413;p20"/>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4"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5" name="Shape 4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0" name="Google Shape;80;p5"/>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 name="Google Shape;82;p5"/>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13.jpg"/><Relationship Id="rId4"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14.jpg"/><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18.jpg"/><Relationship Id="rId4" Type="http://schemas.openxmlformats.org/officeDocument/2006/relationships/image" Target="../media/image1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17.jpg"/><Relationship Id="rId4"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14.jpg"/><Relationship Id="rId4" Type="http://schemas.openxmlformats.org/officeDocument/2006/relationships/image" Target="../media/image1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18.jpg"/><Relationship Id="rId4" Type="http://schemas.openxmlformats.org/officeDocument/2006/relationships/image" Target="../media/image1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17.jpg"/><Relationship Id="rId4" Type="http://schemas.openxmlformats.org/officeDocument/2006/relationships/image" Target="../media/image2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18.jpg"/><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14.jpg"/><Relationship Id="rId4" Type="http://schemas.openxmlformats.org/officeDocument/2006/relationships/image" Target="../media/image1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image" Target="../media/image13.jpg"/><Relationship Id="rId4" Type="http://schemas.openxmlformats.org/officeDocument/2006/relationships/image" Target="../media/image1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 Id="rId3" Type="http://schemas.openxmlformats.org/officeDocument/2006/relationships/image" Target="../media/image13.jpg"/><Relationship Id="rId4" Type="http://schemas.openxmlformats.org/officeDocument/2006/relationships/image" Target="../media/image2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 Id="rId3" Type="http://schemas.openxmlformats.org/officeDocument/2006/relationships/image" Target="../media/image26.jpg"/><Relationship Id="rId4" Type="http://schemas.openxmlformats.org/officeDocument/2006/relationships/image" Target="../media/image25.jpg"/><Relationship Id="rId5" Type="http://schemas.openxmlformats.org/officeDocument/2006/relationships/image" Target="../media/image3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33.png"/><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35.pn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1" Type="http://schemas.openxmlformats.org/officeDocument/2006/relationships/hyperlink" Target="https://www.electronicscomp.com/ai-thinker-nodemcu-esp8266-development-board?search=ESP8266" TargetMode="External"/><Relationship Id="rId10" Type="http://schemas.openxmlformats.org/officeDocument/2006/relationships/hyperlink" Target="https://www.electronicscomp.com/mq2-flammable-gas-smoke-sensor-module-india?search=MQ2" TargetMode="External"/><Relationship Id="rId13" Type="http://schemas.openxmlformats.org/officeDocument/2006/relationships/hyperlink" Target="https://www.electronicscomp.com/1602-blue-lcd-display-with-i2c-interface?search=LCD" TargetMode="External"/><Relationship Id="rId12" Type="http://schemas.openxmlformats.org/officeDocument/2006/relationships/hyperlink" Target="https://www.electronicscomp.com/ai-thinker-nodemcu-esp8266-development-board?search=ESP8266" TargetMode="External"/><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hyperlink" Target="https://www.who.int/health-topics/air-pollution#tab=tab_1" TargetMode="External"/><Relationship Id="rId4" Type="http://schemas.openxmlformats.org/officeDocument/2006/relationships/hyperlink" Target="https://www.who.int/health-topics/air-pollution#tab=tab_1" TargetMode="External"/><Relationship Id="rId9" Type="http://schemas.openxmlformats.org/officeDocument/2006/relationships/hyperlink" Target="https://www.electronicscomp.com/mq2-flammable-gas-smoke-sensor-module-india?search=MQ2" TargetMode="External"/><Relationship Id="rId15" Type="http://schemas.openxmlformats.org/officeDocument/2006/relationships/hyperlink" Target="https://global.sharp/products/device/lineup/data/pdf/datasheet/gp2y1010au_appl_e.pdf" TargetMode="External"/><Relationship Id="rId14" Type="http://schemas.openxmlformats.org/officeDocument/2006/relationships/hyperlink" Target="https://www.electronicscomp.com/1602-blue-lcd-display-with-i2c-interface?search=LCD" TargetMode="External"/><Relationship Id="rId16" Type="http://schemas.openxmlformats.org/officeDocument/2006/relationships/hyperlink" Target="https://global.sharp/products/device/lineup/data/pdf/datasheet/gp2y1010au_appl_e.pdf" TargetMode="External"/><Relationship Id="rId5" Type="http://schemas.openxmlformats.org/officeDocument/2006/relationships/hyperlink" Target="https://www.iqair.com/us/india" TargetMode="External"/><Relationship Id="rId6" Type="http://schemas.openxmlformats.org/officeDocument/2006/relationships/hyperlink" Target="https://www.iqair.com/us/india" TargetMode="External"/><Relationship Id="rId7" Type="http://schemas.openxmlformats.org/officeDocument/2006/relationships/hyperlink" Target="https://www.electronicscomp.com/gp2y1010au0f-optical-dust-sensor-module?search=dust" TargetMode="External"/><Relationship Id="rId8" Type="http://schemas.openxmlformats.org/officeDocument/2006/relationships/hyperlink" Target="https://www.electronicscomp.com/gp2y1010au0f-optical-dust-sensor-module?search=dus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9" name="Shape 429"/>
        <p:cNvGrpSpPr/>
        <p:nvPr/>
      </p:nvGrpSpPr>
      <p:grpSpPr>
        <a:xfrm>
          <a:off x="0" y="0"/>
          <a:ext cx="0" cy="0"/>
          <a:chOff x="0" y="0"/>
          <a:chExt cx="0" cy="0"/>
        </a:xfrm>
      </p:grpSpPr>
      <p:grpSp>
        <p:nvGrpSpPr>
          <p:cNvPr id="430" name="Google Shape;430;p23"/>
          <p:cNvGrpSpPr/>
          <p:nvPr/>
        </p:nvGrpSpPr>
        <p:grpSpPr>
          <a:xfrm>
            <a:off x="0" y="2861097"/>
            <a:ext cx="3997120" cy="2290911"/>
            <a:chOff x="0" y="2139400"/>
            <a:chExt cx="4962900" cy="3012375"/>
          </a:xfrm>
        </p:grpSpPr>
        <p:sp>
          <p:nvSpPr>
            <p:cNvPr id="431" name="Google Shape;431;p23"/>
            <p:cNvSpPr/>
            <p:nvPr/>
          </p:nvSpPr>
          <p:spPr>
            <a:xfrm>
              <a:off x="0" y="3486775"/>
              <a:ext cx="4038900" cy="166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3"/>
            <p:cNvSpPr/>
            <p:nvPr/>
          </p:nvSpPr>
          <p:spPr>
            <a:xfrm>
              <a:off x="4038900" y="4219500"/>
              <a:ext cx="924000" cy="924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 name="Google Shape;433;p23"/>
            <p:cNvGrpSpPr/>
            <p:nvPr/>
          </p:nvGrpSpPr>
          <p:grpSpPr>
            <a:xfrm>
              <a:off x="0" y="2139400"/>
              <a:ext cx="1351800" cy="1347375"/>
              <a:chOff x="0" y="2139400"/>
              <a:chExt cx="1351800" cy="1347375"/>
            </a:xfrm>
          </p:grpSpPr>
          <p:sp>
            <p:nvSpPr>
              <p:cNvPr id="434" name="Google Shape;434;p23"/>
              <p:cNvSpPr/>
              <p:nvPr/>
            </p:nvSpPr>
            <p:spPr>
              <a:xfrm>
                <a:off x="0" y="2562775"/>
                <a:ext cx="924000" cy="924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924000" y="2139400"/>
                <a:ext cx="427800" cy="427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6" name="Google Shape;436;p23"/>
          <p:cNvSpPr txBox="1"/>
          <p:nvPr>
            <p:ph type="title"/>
          </p:nvPr>
        </p:nvSpPr>
        <p:spPr>
          <a:xfrm>
            <a:off x="87550" y="4102175"/>
            <a:ext cx="3499200" cy="98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32"/>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2"/>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2"/>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2"/>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2"/>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2"/>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 name="Google Shape;610;p32"/>
          <p:cNvGrpSpPr/>
          <p:nvPr/>
        </p:nvGrpSpPr>
        <p:grpSpPr>
          <a:xfrm>
            <a:off x="6232314" y="3696331"/>
            <a:ext cx="121434" cy="1073147"/>
            <a:chOff x="6232314" y="3696331"/>
            <a:chExt cx="121434" cy="1073147"/>
          </a:xfrm>
        </p:grpSpPr>
        <p:sp>
          <p:nvSpPr>
            <p:cNvPr id="611" name="Google Shape;611;p32"/>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2"/>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 name="Google Shape;613;p32"/>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2"/>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 name="Google Shape;615;p32"/>
          <p:cNvGrpSpPr/>
          <p:nvPr/>
        </p:nvGrpSpPr>
        <p:grpSpPr>
          <a:xfrm>
            <a:off x="4472500" y="3928605"/>
            <a:ext cx="199001" cy="867198"/>
            <a:chOff x="4475150" y="4052605"/>
            <a:chExt cx="199001" cy="867198"/>
          </a:xfrm>
        </p:grpSpPr>
        <p:sp>
          <p:nvSpPr>
            <p:cNvPr id="616" name="Google Shape;616;p32"/>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2"/>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2"/>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 name="Google Shape;619;p32"/>
          <p:cNvSpPr txBox="1"/>
          <p:nvPr/>
        </p:nvSpPr>
        <p:spPr>
          <a:xfrm>
            <a:off x="739750" y="394725"/>
            <a:ext cx="8142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900">
                <a:solidFill>
                  <a:srgbClr val="FFFFFF"/>
                </a:solidFill>
                <a:latin typeface="Maven Pro"/>
                <a:ea typeface="Maven Pro"/>
                <a:cs typeface="Maven Pro"/>
                <a:sym typeface="Maven Pro"/>
              </a:rPr>
              <a:t>The components used:</a:t>
            </a:r>
            <a:endParaRPr b="1" sz="3900">
              <a:solidFill>
                <a:srgbClr val="FFFFFF"/>
              </a:solidFill>
              <a:latin typeface="Maven Pro"/>
              <a:ea typeface="Maven Pro"/>
              <a:cs typeface="Maven Pro"/>
              <a:sym typeface="Maven Pro"/>
            </a:endParaRPr>
          </a:p>
        </p:txBody>
      </p:sp>
      <p:sp>
        <p:nvSpPr>
          <p:cNvPr id="620" name="Google Shape;620;p32"/>
          <p:cNvSpPr txBox="1"/>
          <p:nvPr/>
        </p:nvSpPr>
        <p:spPr>
          <a:xfrm>
            <a:off x="776775" y="1427575"/>
            <a:ext cx="8114100" cy="314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621" name="Google Shape;621;p32"/>
          <p:cNvSpPr txBox="1"/>
          <p:nvPr/>
        </p:nvSpPr>
        <p:spPr>
          <a:xfrm>
            <a:off x="739750" y="1241013"/>
            <a:ext cx="3000000" cy="3000000"/>
          </a:xfrm>
          <a:prstGeom prst="rect">
            <a:avLst/>
          </a:prstGeom>
          <a:noFill/>
          <a:ln>
            <a:noFill/>
          </a:ln>
        </p:spPr>
        <p:txBody>
          <a:bodyPr anchorCtr="0" anchor="ctr" bIns="91425" lIns="91425" spcFirstLastPara="1" rIns="91425" wrap="square" tIns="91425">
            <a:noAutofit/>
          </a:bodyPr>
          <a:lstStyle/>
          <a:p>
            <a:pPr indent="-317500" lvl="0" marL="457200" rtl="0" algn="just">
              <a:lnSpc>
                <a:spcPct val="115000"/>
              </a:lnSpc>
              <a:spcBef>
                <a:spcPts val="0"/>
              </a:spcBef>
              <a:spcAft>
                <a:spcPts val="0"/>
              </a:spcAft>
              <a:buClr>
                <a:srgbClr val="FFFFFF"/>
              </a:buClr>
              <a:buSzPts val="1400"/>
              <a:buFont typeface="Maven Pro"/>
              <a:buAutoNum type="arabicPeriod"/>
            </a:pPr>
            <a:r>
              <a:rPr b="1" i="1" lang="en">
                <a:solidFill>
                  <a:srgbClr val="FFFFFF"/>
                </a:solidFill>
                <a:latin typeface="Maven Pro"/>
                <a:ea typeface="Maven Pro"/>
                <a:cs typeface="Maven Pro"/>
                <a:sym typeface="Maven Pro"/>
              </a:rPr>
              <a:t>Arduino Nano</a:t>
            </a:r>
            <a:r>
              <a:rPr lang="en">
                <a:solidFill>
                  <a:srgbClr val="FFFFFF"/>
                </a:solidFill>
                <a:latin typeface="Maven Pro"/>
                <a:ea typeface="Maven Pro"/>
                <a:cs typeface="Maven Pro"/>
                <a:sym typeface="Maven Pro"/>
              </a:rPr>
              <a:t> a microcontroller board based on the ATmega328PIt has 14 digital input/output pins 6 analog inputs, a 16 MHz quartz crystal, a USB Connection, power jack. The most important aspect of this is its cost. Its very much affordable and open source</a:t>
            </a:r>
            <a:endParaRPr>
              <a:solidFill>
                <a:srgbClr val="FFFFFF"/>
              </a:solidFill>
              <a:latin typeface="Maven Pro"/>
              <a:ea typeface="Maven Pro"/>
              <a:cs typeface="Maven Pro"/>
              <a:sym typeface="Maven Pro"/>
            </a:endParaRPr>
          </a:p>
        </p:txBody>
      </p:sp>
      <p:pic>
        <p:nvPicPr>
          <p:cNvPr id="622" name="Google Shape;622;p32"/>
          <p:cNvPicPr preferRelativeResize="0"/>
          <p:nvPr/>
        </p:nvPicPr>
        <p:blipFill>
          <a:blip r:embed="rId3">
            <a:alphaModFix/>
          </a:blip>
          <a:stretch>
            <a:fillRect/>
          </a:stretch>
        </p:blipFill>
        <p:spPr>
          <a:xfrm>
            <a:off x="5476675" y="1419187"/>
            <a:ext cx="2643674" cy="26436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33"/>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3"/>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3"/>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3"/>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3"/>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3"/>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33"/>
          <p:cNvGrpSpPr/>
          <p:nvPr/>
        </p:nvGrpSpPr>
        <p:grpSpPr>
          <a:xfrm>
            <a:off x="6232314" y="3696331"/>
            <a:ext cx="121434" cy="1073147"/>
            <a:chOff x="6232314" y="3696331"/>
            <a:chExt cx="121434" cy="1073147"/>
          </a:xfrm>
        </p:grpSpPr>
        <p:sp>
          <p:nvSpPr>
            <p:cNvPr id="634" name="Google Shape;634;p33"/>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3"/>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 name="Google Shape;636;p33"/>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3"/>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 name="Google Shape;638;p33"/>
          <p:cNvGrpSpPr/>
          <p:nvPr/>
        </p:nvGrpSpPr>
        <p:grpSpPr>
          <a:xfrm>
            <a:off x="4472500" y="3928605"/>
            <a:ext cx="199001" cy="867198"/>
            <a:chOff x="4475150" y="4052605"/>
            <a:chExt cx="199001" cy="867198"/>
          </a:xfrm>
        </p:grpSpPr>
        <p:sp>
          <p:nvSpPr>
            <p:cNvPr id="639" name="Google Shape;639;p33"/>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3"/>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3"/>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 name="Google Shape;642;p33"/>
          <p:cNvSpPr txBox="1"/>
          <p:nvPr/>
        </p:nvSpPr>
        <p:spPr>
          <a:xfrm>
            <a:off x="4671500" y="474775"/>
            <a:ext cx="3354000" cy="3545700"/>
          </a:xfrm>
          <a:prstGeom prst="rect">
            <a:avLst/>
          </a:prstGeom>
          <a:noFill/>
          <a:ln>
            <a:noFill/>
          </a:ln>
        </p:spPr>
        <p:txBody>
          <a:bodyPr anchorCtr="0" anchor="ctr" bIns="91425" lIns="91425" spcFirstLastPara="1" rIns="91425" wrap="square" tIns="91425">
            <a:noAutofit/>
          </a:bodyPr>
          <a:lstStyle/>
          <a:p>
            <a:pPr indent="0" lvl="0" marL="457200" rtl="0" algn="just">
              <a:lnSpc>
                <a:spcPct val="115000"/>
              </a:lnSpc>
              <a:spcBef>
                <a:spcPts val="0"/>
              </a:spcBef>
              <a:spcAft>
                <a:spcPts val="0"/>
              </a:spcAft>
              <a:buNone/>
            </a:pPr>
            <a:r>
              <a:rPr lang="en" sz="1600">
                <a:solidFill>
                  <a:srgbClr val="FFFFFF"/>
                </a:solidFill>
                <a:latin typeface="Maven Pro"/>
                <a:ea typeface="Maven Pro"/>
                <a:cs typeface="Maven Pro"/>
                <a:sym typeface="Maven Pro"/>
              </a:rPr>
              <a:t>2. </a:t>
            </a:r>
            <a:r>
              <a:rPr b="1" lang="en">
                <a:solidFill>
                  <a:srgbClr val="FFFFFF"/>
                </a:solidFill>
                <a:latin typeface="Maven Pro"/>
                <a:ea typeface="Maven Pro"/>
                <a:cs typeface="Maven Pro"/>
                <a:sym typeface="Maven Pro"/>
              </a:rPr>
              <a:t>PM2.5 GP2Y1010AU0F </a:t>
            </a:r>
            <a:r>
              <a:rPr lang="en">
                <a:solidFill>
                  <a:srgbClr val="FFFFFF"/>
                </a:solidFill>
                <a:latin typeface="Maven Pro"/>
                <a:ea typeface="Maven Pro"/>
                <a:cs typeface="Maven Pro"/>
                <a:sym typeface="Maven Pro"/>
              </a:rPr>
              <a:t>Dust Smoke Particle Sensor is an infrared emitting diode (IRED) and a phototransistor are diagonally arranged into this device. It detects the reflected light of dust in the air. Especially, it is effective to detect very fine particle like the cigarette smoke. In addition, it can distinguish smoke from house dust by the pulse pattern of the output voltage.[4]</a:t>
            </a:r>
            <a:endParaRPr sz="1600">
              <a:solidFill>
                <a:srgbClr val="FFFFFF"/>
              </a:solidFill>
              <a:latin typeface="Maven Pro"/>
              <a:ea typeface="Maven Pro"/>
              <a:cs typeface="Maven Pro"/>
              <a:sym typeface="Maven Pro"/>
            </a:endParaRPr>
          </a:p>
        </p:txBody>
      </p:sp>
      <p:pic>
        <p:nvPicPr>
          <p:cNvPr id="643" name="Google Shape;643;p33"/>
          <p:cNvPicPr preferRelativeResize="0"/>
          <p:nvPr/>
        </p:nvPicPr>
        <p:blipFill>
          <a:blip r:embed="rId3">
            <a:alphaModFix/>
          </a:blip>
          <a:stretch>
            <a:fillRect/>
          </a:stretch>
        </p:blipFill>
        <p:spPr>
          <a:xfrm>
            <a:off x="1286075" y="747400"/>
            <a:ext cx="2491375" cy="2491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34"/>
          <p:cNvPicPr preferRelativeResize="0"/>
          <p:nvPr/>
        </p:nvPicPr>
        <p:blipFill>
          <a:blip r:embed="rId3">
            <a:alphaModFix/>
          </a:blip>
          <a:stretch>
            <a:fillRect/>
          </a:stretch>
        </p:blipFill>
        <p:spPr>
          <a:xfrm>
            <a:off x="2241275" y="152400"/>
            <a:ext cx="4280386" cy="48386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35"/>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5"/>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5"/>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5"/>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5"/>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5"/>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 name="Google Shape;659;p35"/>
          <p:cNvGrpSpPr/>
          <p:nvPr/>
        </p:nvGrpSpPr>
        <p:grpSpPr>
          <a:xfrm>
            <a:off x="6232314" y="3696331"/>
            <a:ext cx="121434" cy="1073147"/>
            <a:chOff x="6232314" y="3696331"/>
            <a:chExt cx="121434" cy="1073147"/>
          </a:xfrm>
        </p:grpSpPr>
        <p:sp>
          <p:nvSpPr>
            <p:cNvPr id="660" name="Google Shape;660;p35"/>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5"/>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 name="Google Shape;662;p35"/>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5"/>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 name="Google Shape;664;p35"/>
          <p:cNvGrpSpPr/>
          <p:nvPr/>
        </p:nvGrpSpPr>
        <p:grpSpPr>
          <a:xfrm>
            <a:off x="4472500" y="3928605"/>
            <a:ext cx="199001" cy="867198"/>
            <a:chOff x="4475150" y="4052605"/>
            <a:chExt cx="199001" cy="867198"/>
          </a:xfrm>
        </p:grpSpPr>
        <p:sp>
          <p:nvSpPr>
            <p:cNvPr id="665" name="Google Shape;665;p35"/>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5"/>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5"/>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 name="Google Shape;668;p35"/>
          <p:cNvSpPr txBox="1"/>
          <p:nvPr/>
        </p:nvSpPr>
        <p:spPr>
          <a:xfrm>
            <a:off x="4009000" y="441800"/>
            <a:ext cx="4041000" cy="3860400"/>
          </a:xfrm>
          <a:prstGeom prst="rect">
            <a:avLst/>
          </a:prstGeom>
          <a:noFill/>
          <a:ln>
            <a:noFill/>
          </a:ln>
        </p:spPr>
        <p:txBody>
          <a:bodyPr anchorCtr="0" anchor="ctr" bIns="91425" lIns="91425" spcFirstLastPara="1" rIns="91425" wrap="square" tIns="91425">
            <a:noAutofit/>
          </a:bodyPr>
          <a:lstStyle/>
          <a:p>
            <a:pPr indent="0" lvl="0" marL="457200" rtl="0" algn="just">
              <a:lnSpc>
                <a:spcPct val="115000"/>
              </a:lnSpc>
              <a:spcBef>
                <a:spcPts val="0"/>
              </a:spcBef>
              <a:spcAft>
                <a:spcPts val="0"/>
              </a:spcAft>
              <a:buNone/>
            </a:pPr>
            <a:r>
              <a:rPr lang="en" sz="1500">
                <a:solidFill>
                  <a:srgbClr val="FFFFFF"/>
                </a:solidFill>
                <a:latin typeface="Maven Pro"/>
                <a:ea typeface="Maven Pro"/>
                <a:cs typeface="Maven Pro"/>
                <a:sym typeface="Maven Pro"/>
              </a:rPr>
              <a:t>3. </a:t>
            </a:r>
            <a:r>
              <a:rPr b="1" lang="en" sz="1500">
                <a:solidFill>
                  <a:srgbClr val="FFFFFF"/>
                </a:solidFill>
                <a:latin typeface="Maven Pro"/>
                <a:ea typeface="Maven Pro"/>
                <a:cs typeface="Maven Pro"/>
                <a:sym typeface="Maven Pro"/>
              </a:rPr>
              <a:t>ESP8266 WIFI Module</a:t>
            </a:r>
            <a:r>
              <a:rPr lang="en" sz="1500">
                <a:solidFill>
                  <a:srgbClr val="FFFFFF"/>
                </a:solidFill>
                <a:latin typeface="Maven Pro"/>
                <a:ea typeface="Maven Pro"/>
                <a:cs typeface="Maven Pro"/>
                <a:sym typeface="Maven Pro"/>
              </a:rPr>
              <a:t> is a low-cost Wi-Fi chip with full TCP/IP stack and MCU (microcontroller unit) capability. It runs on 3.3V and gives our system access to Wi-Fi or internet.[6]</a:t>
            </a:r>
            <a:endParaRPr sz="1500">
              <a:solidFill>
                <a:srgbClr val="FFFFFF"/>
              </a:solidFill>
              <a:latin typeface="Maven Pro"/>
              <a:ea typeface="Maven Pro"/>
              <a:cs typeface="Maven Pro"/>
              <a:sym typeface="Maven Pro"/>
            </a:endParaRPr>
          </a:p>
          <a:p>
            <a:pPr indent="0" lvl="0" marL="457200" rtl="0" algn="just">
              <a:lnSpc>
                <a:spcPct val="115000"/>
              </a:lnSpc>
              <a:spcBef>
                <a:spcPts val="0"/>
              </a:spcBef>
              <a:spcAft>
                <a:spcPts val="0"/>
              </a:spcAft>
              <a:buNone/>
            </a:pPr>
            <a:r>
              <a:t/>
            </a:r>
            <a:endParaRPr sz="1500">
              <a:solidFill>
                <a:srgbClr val="FFFFFF"/>
              </a:solidFill>
              <a:latin typeface="Maven Pro"/>
              <a:ea typeface="Maven Pro"/>
              <a:cs typeface="Maven Pro"/>
              <a:sym typeface="Maven Pro"/>
            </a:endParaRPr>
          </a:p>
          <a:p>
            <a:pPr indent="0" lvl="0" marL="457200" rtl="0" algn="just">
              <a:lnSpc>
                <a:spcPct val="115000"/>
              </a:lnSpc>
              <a:spcBef>
                <a:spcPts val="0"/>
              </a:spcBef>
              <a:spcAft>
                <a:spcPts val="0"/>
              </a:spcAft>
              <a:buNone/>
            </a:pPr>
            <a:r>
              <a:t/>
            </a:r>
            <a:endParaRPr sz="1500">
              <a:solidFill>
                <a:srgbClr val="FFFFFF"/>
              </a:solidFill>
              <a:latin typeface="Maven Pro"/>
              <a:ea typeface="Maven Pro"/>
              <a:cs typeface="Maven Pro"/>
              <a:sym typeface="Maven Pro"/>
            </a:endParaRPr>
          </a:p>
          <a:p>
            <a:pPr indent="0" lvl="0" marL="457200" rtl="0" algn="just">
              <a:lnSpc>
                <a:spcPct val="115000"/>
              </a:lnSpc>
              <a:spcBef>
                <a:spcPts val="0"/>
              </a:spcBef>
              <a:spcAft>
                <a:spcPts val="0"/>
              </a:spcAft>
              <a:buNone/>
            </a:pPr>
            <a:r>
              <a:rPr lang="en" sz="1500">
                <a:solidFill>
                  <a:srgbClr val="FFFFFF"/>
                </a:solidFill>
                <a:latin typeface="Maven Pro"/>
                <a:ea typeface="Maven Pro"/>
                <a:cs typeface="Maven Pro"/>
                <a:sym typeface="Maven Pro"/>
              </a:rPr>
              <a:t>4. I</a:t>
            </a:r>
            <a:r>
              <a:rPr b="1" lang="en" sz="1500">
                <a:solidFill>
                  <a:srgbClr val="FFFFFF"/>
                </a:solidFill>
                <a:latin typeface="Maven Pro"/>
                <a:ea typeface="Maven Pro"/>
                <a:cs typeface="Maven Pro"/>
                <a:sym typeface="Maven Pro"/>
              </a:rPr>
              <a:t>2C LCD</a:t>
            </a:r>
            <a:r>
              <a:rPr lang="en" sz="1500">
                <a:solidFill>
                  <a:srgbClr val="FFFFFF"/>
                </a:solidFill>
                <a:latin typeface="Maven Pro"/>
                <a:ea typeface="Maven Pro"/>
                <a:cs typeface="Maven Pro"/>
                <a:sym typeface="Maven Pro"/>
              </a:rPr>
              <a:t>. This is a basic(16x2) 16 character by 2 line display. Black text on Green background. It is used to indicate the Air and gas values</a:t>
            </a:r>
            <a:endParaRPr sz="1500">
              <a:solidFill>
                <a:srgbClr val="FFFFFF"/>
              </a:solidFill>
              <a:latin typeface="Maven Pro"/>
              <a:ea typeface="Maven Pro"/>
              <a:cs typeface="Maven Pro"/>
              <a:sym typeface="Maven Pro"/>
            </a:endParaRPr>
          </a:p>
        </p:txBody>
      </p:sp>
      <p:pic>
        <p:nvPicPr>
          <p:cNvPr id="669" name="Google Shape;669;p35"/>
          <p:cNvPicPr preferRelativeResize="0"/>
          <p:nvPr/>
        </p:nvPicPr>
        <p:blipFill>
          <a:blip r:embed="rId3">
            <a:alphaModFix/>
          </a:blip>
          <a:stretch>
            <a:fillRect/>
          </a:stretch>
        </p:blipFill>
        <p:spPr>
          <a:xfrm>
            <a:off x="925725" y="637075"/>
            <a:ext cx="2104550" cy="295857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pic>
        <p:nvPicPr>
          <p:cNvPr id="674" name="Google Shape;674;p36"/>
          <p:cNvPicPr preferRelativeResize="0"/>
          <p:nvPr/>
        </p:nvPicPr>
        <p:blipFill>
          <a:blip r:embed="rId3">
            <a:alphaModFix/>
          </a:blip>
          <a:stretch>
            <a:fillRect/>
          </a:stretch>
        </p:blipFill>
        <p:spPr>
          <a:xfrm>
            <a:off x="5807725" y="472375"/>
            <a:ext cx="2663325" cy="4386675"/>
          </a:xfrm>
          <a:prstGeom prst="rect">
            <a:avLst/>
          </a:prstGeom>
          <a:noFill/>
          <a:ln>
            <a:noFill/>
          </a:ln>
        </p:spPr>
      </p:pic>
      <p:sp>
        <p:nvSpPr>
          <p:cNvPr id="675" name="Google Shape;675;p36"/>
          <p:cNvSpPr txBox="1"/>
          <p:nvPr/>
        </p:nvSpPr>
        <p:spPr>
          <a:xfrm>
            <a:off x="152400" y="152400"/>
            <a:ext cx="5190600" cy="4386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n">
                <a:solidFill>
                  <a:srgbClr val="FFFFFF"/>
                </a:solidFill>
                <a:latin typeface="Montserrat"/>
                <a:ea typeface="Montserrat"/>
                <a:cs typeface="Montserrat"/>
                <a:sym typeface="Montserrat"/>
              </a:rPr>
              <a:t>LPG Sensor (MQ2)</a:t>
            </a:r>
            <a:endParaRPr b="1">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en">
                <a:solidFill>
                  <a:srgbClr val="FFFFFF"/>
                </a:solidFill>
                <a:latin typeface="Montserrat"/>
                <a:ea typeface="Montserrat"/>
                <a:cs typeface="Montserrat"/>
                <a:sym typeface="Montserrat"/>
              </a:rPr>
              <a:t> </a:t>
            </a:r>
            <a:endParaRPr b="1">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en">
                <a:solidFill>
                  <a:srgbClr val="FFFFFF"/>
                </a:solidFill>
                <a:latin typeface="Montserrat"/>
                <a:ea typeface="Montserrat"/>
                <a:cs typeface="Montserrat"/>
                <a:sym typeface="Montserrat"/>
              </a:rPr>
              <a:t>This MQ-5 Methane LPG Gas Sensor Module is widely used in gas leakage detecting pieces of equipment in family and industry, are suitable for detecting of LPG, natural gas, town gas, avoid the noise of alcohol and cooking fumes and cigarette smoke.[5]</a:t>
            </a:r>
            <a:endParaRPr>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en">
                <a:solidFill>
                  <a:srgbClr val="FFFFFF"/>
                </a:solidFill>
                <a:latin typeface="Montserrat"/>
                <a:ea typeface="Montserrat"/>
                <a:cs typeface="Montserrat"/>
                <a:sym typeface="Montserrat"/>
              </a:rPr>
              <a:t> </a:t>
            </a:r>
            <a:endParaRPr>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en">
                <a:solidFill>
                  <a:srgbClr val="FFFFFF"/>
                </a:solidFill>
                <a:latin typeface="Montserrat"/>
                <a:ea typeface="Montserrat"/>
                <a:cs typeface="Montserrat"/>
                <a:sym typeface="Montserrat"/>
              </a:rPr>
              <a:t> </a:t>
            </a:r>
            <a:endParaRPr>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en">
                <a:solidFill>
                  <a:srgbClr val="FFFFFF"/>
                </a:solidFill>
                <a:latin typeface="Montserrat"/>
                <a:ea typeface="Montserrat"/>
                <a:cs typeface="Montserrat"/>
                <a:sym typeface="Montserrat"/>
              </a:rPr>
              <a:t>4-Channel 5V Relay Module</a:t>
            </a:r>
            <a:endParaRPr b="1">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en">
                <a:solidFill>
                  <a:srgbClr val="FFFFFF"/>
                </a:solidFill>
                <a:latin typeface="Montserrat"/>
                <a:ea typeface="Montserrat"/>
                <a:cs typeface="Montserrat"/>
                <a:sym typeface="Montserrat"/>
              </a:rPr>
              <a:t> </a:t>
            </a:r>
            <a:endParaRPr>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en">
                <a:solidFill>
                  <a:srgbClr val="FFFFFF"/>
                </a:solidFill>
                <a:latin typeface="Montserrat"/>
                <a:ea typeface="Montserrat"/>
                <a:cs typeface="Montserrat"/>
                <a:sym typeface="Montserrat"/>
              </a:rPr>
              <a:t>It is 4 Channel Isolated 5V 10A Relay Module. It is able to control various appliances and other types of equipment with large current.</a:t>
            </a:r>
            <a:endParaRPr>
              <a:solidFill>
                <a:srgbClr val="FFFFFF"/>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37"/>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7"/>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 name="Google Shape;686;p37"/>
          <p:cNvGrpSpPr/>
          <p:nvPr/>
        </p:nvGrpSpPr>
        <p:grpSpPr>
          <a:xfrm>
            <a:off x="6232314" y="3696331"/>
            <a:ext cx="121434" cy="1073147"/>
            <a:chOff x="6232314" y="3696331"/>
            <a:chExt cx="121434" cy="1073147"/>
          </a:xfrm>
        </p:grpSpPr>
        <p:sp>
          <p:nvSpPr>
            <p:cNvPr id="687" name="Google Shape;687;p37"/>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7"/>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 name="Google Shape;689;p37"/>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 name="Google Shape;691;p37"/>
          <p:cNvGrpSpPr/>
          <p:nvPr/>
        </p:nvGrpSpPr>
        <p:grpSpPr>
          <a:xfrm>
            <a:off x="4472500" y="3928605"/>
            <a:ext cx="199001" cy="867198"/>
            <a:chOff x="4475150" y="4052605"/>
            <a:chExt cx="199001" cy="867198"/>
          </a:xfrm>
        </p:grpSpPr>
        <p:sp>
          <p:nvSpPr>
            <p:cNvPr id="692" name="Google Shape;692;p37"/>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 name="Google Shape;695;p37"/>
          <p:cNvSpPr txBox="1"/>
          <p:nvPr/>
        </p:nvSpPr>
        <p:spPr>
          <a:xfrm>
            <a:off x="624250" y="1197289"/>
            <a:ext cx="8142900" cy="3237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800">
                <a:solidFill>
                  <a:srgbClr val="FFFFFF"/>
                </a:solidFill>
                <a:latin typeface="Maven Pro"/>
                <a:ea typeface="Maven Pro"/>
                <a:cs typeface="Maven Pro"/>
                <a:sym typeface="Maven Pro"/>
              </a:rPr>
              <a:t>The system architecture is classified with respect to sensing, monitoring, and displaying systems. All operations are performed by keeping Internet as the backbone. There are different sensors used in this system. All these sensors produce raw data which will be stored in a central database. This raw information need to be carefully monitored, analyzed and then made into a meaningful</a:t>
            </a:r>
            <a:endParaRPr sz="1800">
              <a:solidFill>
                <a:srgbClr val="FFFFFF"/>
              </a:solidFill>
              <a:latin typeface="Maven Pro"/>
              <a:ea typeface="Maven Pro"/>
              <a:cs typeface="Maven Pro"/>
              <a:sym typeface="Maven Pro"/>
            </a:endParaRPr>
          </a:p>
          <a:p>
            <a:pPr indent="0" lvl="0" marL="0" rtl="0" algn="just">
              <a:lnSpc>
                <a:spcPct val="115000"/>
              </a:lnSpc>
              <a:spcBef>
                <a:spcPts val="0"/>
              </a:spcBef>
              <a:spcAft>
                <a:spcPts val="0"/>
              </a:spcAft>
              <a:buNone/>
            </a:pPr>
            <a:r>
              <a:rPr lang="en" sz="1800">
                <a:solidFill>
                  <a:srgbClr val="FFFFFF"/>
                </a:solidFill>
                <a:latin typeface="Maven Pro"/>
                <a:ea typeface="Maven Pro"/>
                <a:cs typeface="Maven Pro"/>
                <a:sym typeface="Maven Pro"/>
              </a:rPr>
              <a:t>context. If any issues, actions are taken automatically by the system.</a:t>
            </a:r>
            <a:endParaRPr sz="1800">
              <a:solidFill>
                <a:srgbClr val="FFFFFF"/>
              </a:solidFill>
              <a:latin typeface="Maven Pro"/>
              <a:ea typeface="Maven Pro"/>
              <a:cs typeface="Maven Pro"/>
              <a:sym typeface="Maven Pro"/>
            </a:endParaRPr>
          </a:p>
          <a:p>
            <a:pPr indent="0" lvl="0" marL="0" rtl="0" algn="just">
              <a:lnSpc>
                <a:spcPct val="115000"/>
              </a:lnSpc>
              <a:spcBef>
                <a:spcPts val="0"/>
              </a:spcBef>
              <a:spcAft>
                <a:spcPts val="0"/>
              </a:spcAft>
              <a:buNone/>
            </a:pPr>
            <a:r>
              <a:rPr lang="en" sz="1800">
                <a:solidFill>
                  <a:srgbClr val="FFFFFF"/>
                </a:solidFill>
                <a:latin typeface="Maven Pro"/>
                <a:ea typeface="Maven Pro"/>
                <a:cs typeface="Maven Pro"/>
                <a:sym typeface="Maven Pro"/>
              </a:rPr>
              <a:t>We have classified the system in three important aspects like :-</a:t>
            </a:r>
            <a:endParaRPr sz="1800">
              <a:solidFill>
                <a:srgbClr val="FFFFFF"/>
              </a:solidFill>
              <a:latin typeface="Maven Pro"/>
              <a:ea typeface="Maven Pro"/>
              <a:cs typeface="Maven Pro"/>
              <a:sym typeface="Maven Pro"/>
            </a:endParaRPr>
          </a:p>
          <a:p>
            <a:pPr indent="-228600" lvl="0" marL="228600" rtl="0" algn="just">
              <a:lnSpc>
                <a:spcPct val="115000"/>
              </a:lnSpc>
              <a:spcBef>
                <a:spcPts val="0"/>
              </a:spcBef>
              <a:spcAft>
                <a:spcPts val="0"/>
              </a:spcAft>
              <a:buNone/>
            </a:pPr>
            <a:r>
              <a:t/>
            </a:r>
            <a:endParaRPr sz="18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
        <p:nvSpPr>
          <p:cNvPr id="696" name="Google Shape;696;p37"/>
          <p:cNvSpPr txBox="1"/>
          <p:nvPr>
            <p:ph idx="4294967295" type="ctrTitle"/>
          </p:nvPr>
        </p:nvSpPr>
        <p:spPr>
          <a:xfrm>
            <a:off x="776275" y="338300"/>
            <a:ext cx="59877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 &amp; Application Flow</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38"/>
          <p:cNvSpPr txBox="1"/>
          <p:nvPr>
            <p:ph idx="13" type="ctrTitle"/>
          </p:nvPr>
        </p:nvSpPr>
        <p:spPr>
          <a:xfrm>
            <a:off x="6666299" y="3396800"/>
            <a:ext cx="1526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Receiver Subsystem</a:t>
            </a:r>
            <a:endParaRPr/>
          </a:p>
        </p:txBody>
      </p:sp>
      <p:sp>
        <p:nvSpPr>
          <p:cNvPr id="702" name="Google Shape;702;p38"/>
          <p:cNvSpPr txBox="1"/>
          <p:nvPr>
            <p:ph idx="4" type="ctrTitle"/>
          </p:nvPr>
        </p:nvSpPr>
        <p:spPr>
          <a:xfrm>
            <a:off x="3942834" y="3396800"/>
            <a:ext cx="1386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Monitoring System</a:t>
            </a:r>
            <a:endParaRPr/>
          </a:p>
        </p:txBody>
      </p:sp>
      <p:sp>
        <p:nvSpPr>
          <p:cNvPr id="703" name="Google Shape;703;p38"/>
          <p:cNvSpPr txBox="1"/>
          <p:nvPr>
            <p:ph type="ctrTitle"/>
          </p:nvPr>
        </p:nvSpPr>
        <p:spPr>
          <a:xfrm>
            <a:off x="1223300" y="3396800"/>
            <a:ext cx="1526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Sender Subsystem</a:t>
            </a:r>
            <a:endParaRPr/>
          </a:p>
        </p:txBody>
      </p:sp>
      <p:sp>
        <p:nvSpPr>
          <p:cNvPr id="704" name="Google Shape;704;p38"/>
          <p:cNvSpPr txBox="1"/>
          <p:nvPr>
            <p:ph idx="3" type="title"/>
          </p:nvPr>
        </p:nvSpPr>
        <p:spPr>
          <a:xfrm>
            <a:off x="1223300"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705" name="Google Shape;705;p38"/>
          <p:cNvSpPr txBox="1"/>
          <p:nvPr>
            <p:ph idx="6" type="title"/>
          </p:nvPr>
        </p:nvSpPr>
        <p:spPr>
          <a:xfrm>
            <a:off x="3942827"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706" name="Google Shape;706;p38"/>
          <p:cNvSpPr txBox="1"/>
          <p:nvPr>
            <p:ph idx="9" type="title"/>
          </p:nvPr>
        </p:nvSpPr>
        <p:spPr>
          <a:xfrm>
            <a:off x="6665704"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707" name="Google Shape;707;p38"/>
          <p:cNvSpPr/>
          <p:nvPr/>
        </p:nvSpPr>
        <p:spPr>
          <a:xfrm>
            <a:off x="1223300" y="1562750"/>
            <a:ext cx="824100" cy="824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3942827" y="1562750"/>
            <a:ext cx="824100" cy="82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6665704" y="1562750"/>
            <a:ext cx="824100" cy="82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0" name="Google Shape;710;p38"/>
          <p:cNvCxnSpPr>
            <a:stCxn id="707" idx="1"/>
            <a:endCxn id="704" idx="1"/>
          </p:cNvCxnSpPr>
          <p:nvPr/>
        </p:nvCxnSpPr>
        <p:spPr>
          <a:xfrm>
            <a:off x="1223300"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711" name="Google Shape;711;p38"/>
          <p:cNvCxnSpPr>
            <a:stCxn id="708" idx="1"/>
            <a:endCxn id="705" idx="1"/>
          </p:cNvCxnSpPr>
          <p:nvPr/>
        </p:nvCxnSpPr>
        <p:spPr>
          <a:xfrm>
            <a:off x="3942827"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712" name="Google Shape;712;p38"/>
          <p:cNvCxnSpPr>
            <a:stCxn id="709" idx="1"/>
            <a:endCxn id="706" idx="1"/>
          </p:cNvCxnSpPr>
          <p:nvPr/>
        </p:nvCxnSpPr>
        <p:spPr>
          <a:xfrm>
            <a:off x="6665704"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sp>
        <p:nvSpPr>
          <p:cNvPr id="713" name="Google Shape;713;p38"/>
          <p:cNvSpPr/>
          <p:nvPr/>
        </p:nvSpPr>
        <p:spPr>
          <a:xfrm>
            <a:off x="2276000" y="132471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8"/>
          <p:cNvSpPr/>
          <p:nvPr/>
        </p:nvSpPr>
        <p:spPr>
          <a:xfrm>
            <a:off x="7489808" y="238686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346749" y="1669267"/>
            <a:ext cx="577195" cy="577814"/>
          </a:xfrm>
          <a:custGeom>
            <a:rect b="b" l="l" r="r" t="t"/>
            <a:pathLst>
              <a:path extrusionOk="0" h="11205" w="11193">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 name="Google Shape;716;p38"/>
          <p:cNvGrpSpPr/>
          <p:nvPr/>
        </p:nvGrpSpPr>
        <p:grpSpPr>
          <a:xfrm>
            <a:off x="4075558" y="1684660"/>
            <a:ext cx="577210" cy="580282"/>
            <a:chOff x="3095745" y="3805393"/>
            <a:chExt cx="352840" cy="354717"/>
          </a:xfrm>
        </p:grpSpPr>
        <p:sp>
          <p:nvSpPr>
            <p:cNvPr id="717" name="Google Shape;717;p38"/>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8"/>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8"/>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8"/>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38"/>
          <p:cNvGrpSpPr/>
          <p:nvPr/>
        </p:nvGrpSpPr>
        <p:grpSpPr>
          <a:xfrm>
            <a:off x="6789168" y="1684647"/>
            <a:ext cx="583817" cy="580314"/>
            <a:chOff x="3541011" y="3367320"/>
            <a:chExt cx="348257" cy="346188"/>
          </a:xfrm>
        </p:grpSpPr>
        <p:sp>
          <p:nvSpPr>
            <p:cNvPr id="724" name="Google Shape;724;p38"/>
            <p:cNvSpPr/>
            <p:nvPr/>
          </p:nvSpPr>
          <p:spPr>
            <a:xfrm>
              <a:off x="3541011" y="3367320"/>
              <a:ext cx="347906" cy="346188"/>
            </a:xfrm>
            <a:custGeom>
              <a:rect b="b" l="l" r="r" t="t"/>
              <a:pathLst>
                <a:path extrusionOk="0" h="10877" w="10931">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8"/>
            <p:cNvSpPr/>
            <p:nvPr/>
          </p:nvSpPr>
          <p:spPr>
            <a:xfrm>
              <a:off x="3658105" y="3389599"/>
              <a:ext cx="208820" cy="199431"/>
            </a:xfrm>
            <a:custGeom>
              <a:rect b="b" l="l" r="r" t="t"/>
              <a:pathLst>
                <a:path extrusionOk="0" h="6266" w="6561">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8"/>
            <p:cNvSpPr/>
            <p:nvPr/>
          </p:nvSpPr>
          <p:spPr>
            <a:xfrm>
              <a:off x="3720614" y="3426805"/>
              <a:ext cx="95164" cy="116011"/>
            </a:xfrm>
            <a:custGeom>
              <a:rect b="b" l="l" r="r" t="t"/>
              <a:pathLst>
                <a:path extrusionOk="0" h="3645" w="299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8"/>
            <p:cNvSpPr/>
            <p:nvPr/>
          </p:nvSpPr>
          <p:spPr>
            <a:xfrm>
              <a:off x="3773671" y="3496030"/>
              <a:ext cx="115597" cy="114993"/>
            </a:xfrm>
            <a:custGeom>
              <a:rect b="b" l="l" r="r" t="t"/>
              <a:pathLst>
                <a:path extrusionOk="0" h="3613" w="3632">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39"/>
          <p:cNvSpPr txBox="1"/>
          <p:nvPr>
            <p:ph type="ctrTitle"/>
          </p:nvPr>
        </p:nvSpPr>
        <p:spPr>
          <a:xfrm>
            <a:off x="2031275" y="1742775"/>
            <a:ext cx="2861700" cy="14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Sender SubSystem</a:t>
            </a:r>
            <a:endParaRPr/>
          </a:p>
        </p:txBody>
      </p:sp>
      <p:sp>
        <p:nvSpPr>
          <p:cNvPr id="733" name="Google Shape;733;p39"/>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01</a:t>
            </a:r>
            <a:endParaRPr>
              <a:solidFill>
                <a:schemeClr val="dk2"/>
              </a:solidFill>
            </a:endParaRPr>
          </a:p>
        </p:txBody>
      </p:sp>
      <p:sp>
        <p:nvSpPr>
          <p:cNvPr id="735" name="Google Shape;735;p39"/>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7" name="Google Shape;737;p39"/>
          <p:cNvCxnSpPr>
            <a:stCxn id="733"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40"/>
          <p:cNvSpPr txBox="1"/>
          <p:nvPr/>
        </p:nvSpPr>
        <p:spPr>
          <a:xfrm>
            <a:off x="829250" y="566825"/>
            <a:ext cx="6266700" cy="3110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2100">
                <a:solidFill>
                  <a:srgbClr val="FFFFFF"/>
                </a:solidFill>
                <a:latin typeface="Montserrat"/>
                <a:ea typeface="Montserrat"/>
                <a:cs typeface="Montserrat"/>
                <a:sym typeface="Montserrat"/>
              </a:rPr>
              <a:t>Sender Subsystem</a:t>
            </a:r>
            <a:endParaRPr b="1" sz="21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b="1" sz="21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en" sz="2100">
                <a:solidFill>
                  <a:srgbClr val="FFFFFF"/>
                </a:solidFill>
                <a:latin typeface="Montserrat"/>
                <a:ea typeface="Montserrat"/>
                <a:cs typeface="Montserrat"/>
                <a:sym typeface="Montserrat"/>
              </a:rPr>
              <a:t>The Sender station works as follows. There are two sensors, the dust sensor[4] and the LPG gas detector[5]. Both the sensors output a voltage value in the range of 0 to 5 V</a:t>
            </a:r>
            <a:endParaRPr sz="21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en" sz="2100">
                <a:solidFill>
                  <a:srgbClr val="FFFFFF"/>
                </a:solidFill>
                <a:latin typeface="Montserrat"/>
                <a:ea typeface="Montserrat"/>
                <a:cs typeface="Montserrat"/>
                <a:sym typeface="Montserrat"/>
              </a:rPr>
              <a:t>depending on the amount of dust particles and the amount of LPG in the air respectively</a:t>
            </a:r>
            <a:endParaRPr b="1" sz="2100">
              <a:solidFill>
                <a:srgbClr val="FFFFFF"/>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41"/>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Sender Subsystem</a:t>
            </a:r>
            <a:endParaRPr/>
          </a:p>
        </p:txBody>
      </p:sp>
      <p:cxnSp>
        <p:nvCxnSpPr>
          <p:cNvPr id="748" name="Google Shape;748;p41"/>
          <p:cNvCxnSpPr/>
          <p:nvPr/>
        </p:nvCxnSpPr>
        <p:spPr>
          <a:xfrm>
            <a:off x="2945150" y="1945875"/>
            <a:ext cx="1525200" cy="525900"/>
          </a:xfrm>
          <a:prstGeom prst="straightConnector1">
            <a:avLst/>
          </a:prstGeom>
          <a:noFill/>
          <a:ln cap="flat" cmpd="sng" w="38100">
            <a:solidFill>
              <a:srgbClr val="FFFFFF"/>
            </a:solidFill>
            <a:prstDash val="solid"/>
            <a:round/>
            <a:headEnd len="med" w="med" type="none"/>
            <a:tailEnd len="med" w="med" type="triangle"/>
          </a:ln>
        </p:spPr>
      </p:cxnSp>
      <p:pic>
        <p:nvPicPr>
          <p:cNvPr id="749" name="Google Shape;749;p41"/>
          <p:cNvPicPr preferRelativeResize="0"/>
          <p:nvPr/>
        </p:nvPicPr>
        <p:blipFill>
          <a:blip r:embed="rId3">
            <a:alphaModFix/>
          </a:blip>
          <a:stretch>
            <a:fillRect/>
          </a:stretch>
        </p:blipFill>
        <p:spPr>
          <a:xfrm>
            <a:off x="741425" y="1278625"/>
            <a:ext cx="1877650" cy="1491075"/>
          </a:xfrm>
          <a:prstGeom prst="rect">
            <a:avLst/>
          </a:prstGeom>
          <a:noFill/>
          <a:ln>
            <a:noFill/>
          </a:ln>
        </p:spPr>
      </p:pic>
      <p:pic>
        <p:nvPicPr>
          <p:cNvPr id="750" name="Google Shape;750;p41"/>
          <p:cNvPicPr preferRelativeResize="0"/>
          <p:nvPr/>
        </p:nvPicPr>
        <p:blipFill>
          <a:blip r:embed="rId4">
            <a:alphaModFix/>
          </a:blip>
          <a:stretch>
            <a:fillRect/>
          </a:stretch>
        </p:blipFill>
        <p:spPr>
          <a:xfrm>
            <a:off x="741425" y="3140375"/>
            <a:ext cx="1877651" cy="1386853"/>
          </a:xfrm>
          <a:prstGeom prst="rect">
            <a:avLst/>
          </a:prstGeom>
          <a:noFill/>
          <a:ln>
            <a:noFill/>
          </a:ln>
        </p:spPr>
      </p:pic>
      <p:pic>
        <p:nvPicPr>
          <p:cNvPr id="751" name="Google Shape;751;p41"/>
          <p:cNvPicPr preferRelativeResize="0"/>
          <p:nvPr/>
        </p:nvPicPr>
        <p:blipFill>
          <a:blip r:embed="rId5">
            <a:alphaModFix/>
          </a:blip>
          <a:stretch>
            <a:fillRect/>
          </a:stretch>
        </p:blipFill>
        <p:spPr>
          <a:xfrm>
            <a:off x="4885650" y="1699325"/>
            <a:ext cx="3571125" cy="2150400"/>
          </a:xfrm>
          <a:prstGeom prst="rect">
            <a:avLst/>
          </a:prstGeom>
          <a:noFill/>
          <a:ln>
            <a:noFill/>
          </a:ln>
        </p:spPr>
      </p:pic>
      <p:cxnSp>
        <p:nvCxnSpPr>
          <p:cNvPr id="752" name="Google Shape;752;p41"/>
          <p:cNvCxnSpPr/>
          <p:nvPr/>
        </p:nvCxnSpPr>
        <p:spPr>
          <a:xfrm flipH="1" rot="10800000">
            <a:off x="2803050" y="3197500"/>
            <a:ext cx="1593600" cy="468000"/>
          </a:xfrm>
          <a:prstGeom prst="straightConnector1">
            <a:avLst/>
          </a:prstGeom>
          <a:noFill/>
          <a:ln cap="flat" cmpd="sng" w="38100">
            <a:solidFill>
              <a:srgbClr val="FFFF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par>
                                <p:cTn fill="hold" nodeType="with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000"/>
                                        <p:tgtEl>
                                          <p:spTgt spid="7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000"/>
                                        <p:tgtEl>
                                          <p:spTgt spid="748"/>
                                        </p:tgtEl>
                                      </p:cBhvr>
                                    </p:animEffect>
                                  </p:childTnLst>
                                </p:cTn>
                              </p:par>
                              <p:par>
                                <p:cTn fill="hold" nodeType="with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000"/>
                                        <p:tgtEl>
                                          <p:spTgt spid="7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24"/>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4"/>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4"/>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4"/>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4"/>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4"/>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 name="Google Shape;447;p24"/>
          <p:cNvGrpSpPr/>
          <p:nvPr/>
        </p:nvGrpSpPr>
        <p:grpSpPr>
          <a:xfrm>
            <a:off x="6232314" y="3696331"/>
            <a:ext cx="121434" cy="1073147"/>
            <a:chOff x="6232314" y="3696331"/>
            <a:chExt cx="121434" cy="1073147"/>
          </a:xfrm>
        </p:grpSpPr>
        <p:sp>
          <p:nvSpPr>
            <p:cNvPr id="448" name="Google Shape;448;p24"/>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4"/>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24"/>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4"/>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24"/>
          <p:cNvGrpSpPr/>
          <p:nvPr/>
        </p:nvGrpSpPr>
        <p:grpSpPr>
          <a:xfrm>
            <a:off x="4472500" y="3928605"/>
            <a:ext cx="199001" cy="867198"/>
            <a:chOff x="4475150" y="4052605"/>
            <a:chExt cx="199001" cy="867198"/>
          </a:xfrm>
        </p:grpSpPr>
        <p:sp>
          <p:nvSpPr>
            <p:cNvPr id="453" name="Google Shape;453;p24"/>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4"/>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4"/>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4"/>
          <p:cNvSpPr txBox="1"/>
          <p:nvPr/>
        </p:nvSpPr>
        <p:spPr>
          <a:xfrm>
            <a:off x="697775" y="1469713"/>
            <a:ext cx="81429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100">
                <a:solidFill>
                  <a:srgbClr val="F3F3F3"/>
                </a:solidFill>
                <a:latin typeface="Maven Pro"/>
                <a:ea typeface="Maven Pro"/>
                <a:cs typeface="Maven Pro"/>
                <a:sym typeface="Maven Pro"/>
              </a:rPr>
              <a:t>OUR TESTBED</a:t>
            </a:r>
            <a:endParaRPr b="1" sz="8100">
              <a:solidFill>
                <a:srgbClr val="F3F3F3"/>
              </a:solidFill>
              <a:latin typeface="Maven Pro"/>
              <a:ea typeface="Maven Pro"/>
              <a:cs typeface="Maven Pro"/>
              <a:sym typeface="Maven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42"/>
          <p:cNvSpPr txBox="1"/>
          <p:nvPr/>
        </p:nvSpPr>
        <p:spPr>
          <a:xfrm>
            <a:off x="1553550" y="1585050"/>
            <a:ext cx="54270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FFFFFF"/>
                </a:solidFill>
                <a:latin typeface="Maven Pro"/>
                <a:ea typeface="Maven Pro"/>
                <a:cs typeface="Maven Pro"/>
                <a:sym typeface="Maven Pro"/>
              </a:rPr>
              <a:t>Once the sensors read the data values, it is sent to the ESP8266[6] Node MCU using Serial Communication with a baud rate of 115200.</a:t>
            </a:r>
            <a:endParaRPr sz="2400">
              <a:solidFill>
                <a:srgbClr val="FFFFFF"/>
              </a:solidFill>
              <a:latin typeface="Maven Pro"/>
              <a:ea typeface="Maven Pro"/>
              <a:cs typeface="Maven Pro"/>
              <a:sym typeface="Maven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p43"/>
          <p:cNvPicPr preferRelativeResize="0"/>
          <p:nvPr/>
        </p:nvPicPr>
        <p:blipFill>
          <a:blip r:embed="rId3">
            <a:alphaModFix/>
          </a:blip>
          <a:stretch>
            <a:fillRect/>
          </a:stretch>
        </p:blipFill>
        <p:spPr>
          <a:xfrm>
            <a:off x="415325" y="1678300"/>
            <a:ext cx="3571125" cy="2150400"/>
          </a:xfrm>
          <a:prstGeom prst="rect">
            <a:avLst/>
          </a:prstGeom>
          <a:noFill/>
          <a:ln>
            <a:noFill/>
          </a:ln>
        </p:spPr>
      </p:pic>
      <p:cxnSp>
        <p:nvCxnSpPr>
          <p:cNvPr id="763" name="Google Shape;763;p43"/>
          <p:cNvCxnSpPr/>
          <p:nvPr/>
        </p:nvCxnSpPr>
        <p:spPr>
          <a:xfrm>
            <a:off x="4228400" y="2587500"/>
            <a:ext cx="1756500" cy="21000"/>
          </a:xfrm>
          <a:prstGeom prst="straightConnector1">
            <a:avLst/>
          </a:prstGeom>
          <a:noFill/>
          <a:ln cap="flat" cmpd="sng" w="38100">
            <a:solidFill>
              <a:srgbClr val="FFFFFF"/>
            </a:solidFill>
            <a:prstDash val="solid"/>
            <a:round/>
            <a:headEnd len="med" w="med" type="none"/>
            <a:tailEnd len="med" w="med" type="triangle"/>
          </a:ln>
        </p:spPr>
      </p:cxnSp>
      <p:pic>
        <p:nvPicPr>
          <p:cNvPr id="764" name="Google Shape;764;p43"/>
          <p:cNvPicPr preferRelativeResize="0"/>
          <p:nvPr/>
        </p:nvPicPr>
        <p:blipFill>
          <a:blip r:embed="rId4">
            <a:alphaModFix/>
          </a:blip>
          <a:stretch>
            <a:fillRect/>
          </a:stretch>
        </p:blipFill>
        <p:spPr>
          <a:xfrm>
            <a:off x="6368725" y="1599050"/>
            <a:ext cx="2308901" cy="23089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1000"/>
                                        <p:tgtEl>
                                          <p:spTgt spid="7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3"/>
                                        </p:tgtEl>
                                        <p:attrNameLst>
                                          <p:attrName>style.visibility</p:attrName>
                                        </p:attrNameLst>
                                      </p:cBhvr>
                                      <p:to>
                                        <p:strVal val="visible"/>
                                      </p:to>
                                    </p:set>
                                    <p:animEffect filter="fade" transition="in">
                                      <p:cBhvr>
                                        <p:cTn dur="1000"/>
                                        <p:tgtEl>
                                          <p:spTgt spid="7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1000"/>
                                        <p:tgtEl>
                                          <p:spTgt spid="7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44"/>
          <p:cNvSpPr txBox="1"/>
          <p:nvPr/>
        </p:nvSpPr>
        <p:spPr>
          <a:xfrm>
            <a:off x="818750" y="1585050"/>
            <a:ext cx="71379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Maven Pro"/>
                <a:ea typeface="Maven Pro"/>
                <a:cs typeface="Maven Pro"/>
                <a:sym typeface="Maven Pro"/>
              </a:rPr>
              <a:t>For the Serial Communication, we have used the in-built UART(universal asynchronous receiver-transmitter) protocol in Arduino. UART is a hardware communication protocol that uses asynchronous serial communication with configurable speed</a:t>
            </a:r>
            <a:endParaRPr sz="1900">
              <a:solidFill>
                <a:srgbClr val="FFFFFF"/>
              </a:solidFill>
              <a:latin typeface="Maven Pro"/>
              <a:ea typeface="Maven Pro"/>
              <a:cs typeface="Maven Pro"/>
              <a:sym typeface="Maven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pic>
        <p:nvPicPr>
          <p:cNvPr id="774" name="Google Shape;774;p45"/>
          <p:cNvPicPr preferRelativeResize="0"/>
          <p:nvPr/>
        </p:nvPicPr>
        <p:blipFill>
          <a:blip r:embed="rId3">
            <a:alphaModFix/>
          </a:blip>
          <a:stretch>
            <a:fillRect/>
          </a:stretch>
        </p:blipFill>
        <p:spPr>
          <a:xfrm>
            <a:off x="1131988" y="2183350"/>
            <a:ext cx="6334125" cy="2828925"/>
          </a:xfrm>
          <a:prstGeom prst="rect">
            <a:avLst/>
          </a:prstGeom>
          <a:noFill/>
          <a:ln>
            <a:noFill/>
          </a:ln>
        </p:spPr>
      </p:pic>
      <p:pic>
        <p:nvPicPr>
          <p:cNvPr id="775" name="Google Shape;775;p45"/>
          <p:cNvPicPr preferRelativeResize="0"/>
          <p:nvPr/>
        </p:nvPicPr>
        <p:blipFill>
          <a:blip r:embed="rId4">
            <a:alphaModFix/>
          </a:blip>
          <a:stretch>
            <a:fillRect/>
          </a:stretch>
        </p:blipFill>
        <p:spPr>
          <a:xfrm>
            <a:off x="2430250" y="257375"/>
            <a:ext cx="3279363" cy="1925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46"/>
          <p:cNvSpPr txBox="1"/>
          <p:nvPr/>
        </p:nvSpPr>
        <p:spPr>
          <a:xfrm>
            <a:off x="367400" y="703275"/>
            <a:ext cx="7190400" cy="2692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800">
                <a:solidFill>
                  <a:srgbClr val="FFFFFF"/>
                </a:solidFill>
                <a:latin typeface="Montserrat"/>
                <a:ea typeface="Montserrat"/>
                <a:cs typeface="Montserrat"/>
                <a:sym typeface="Montserrat"/>
              </a:rPr>
              <a:t>Now when the data has been received by the ESP 8266[6] module, the task remaining is to send the data to the server. ESP for this reason connects to the local Wi-Fi router and makes a HTTP GET request.</a:t>
            </a:r>
            <a:endParaRPr sz="18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en" sz="1800">
                <a:solidFill>
                  <a:srgbClr val="FFFFFF"/>
                </a:solidFill>
                <a:latin typeface="Montserrat"/>
                <a:ea typeface="Montserrat"/>
                <a:cs typeface="Montserrat"/>
                <a:sym typeface="Montserrat"/>
              </a:rPr>
              <a:t> </a:t>
            </a:r>
            <a:endParaRPr sz="18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en" sz="1800">
                <a:solidFill>
                  <a:srgbClr val="FFFFFF"/>
                </a:solidFill>
                <a:latin typeface="Montserrat"/>
                <a:ea typeface="Montserrat"/>
                <a:cs typeface="Montserrat"/>
                <a:sym typeface="Montserrat"/>
              </a:rPr>
              <a:t>ex:</a:t>
            </a:r>
            <a:endParaRPr sz="18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en" sz="1800">
                <a:solidFill>
                  <a:srgbClr val="FFFFFF"/>
                </a:solidFill>
                <a:latin typeface="Montserrat"/>
                <a:ea typeface="Montserrat"/>
                <a:cs typeface="Montserrat"/>
                <a:sym typeface="Montserrat"/>
              </a:rPr>
              <a:t>http://192.168.0.3/sendValue.php?sensor_id=1&amp;lpg=34.12&amp;density=%2020.37</a:t>
            </a:r>
            <a:endParaRPr sz="1800">
              <a:solidFill>
                <a:srgbClr val="FFFFFF"/>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cxnSp>
        <p:nvCxnSpPr>
          <p:cNvPr id="785" name="Google Shape;785;p47"/>
          <p:cNvCxnSpPr/>
          <p:nvPr/>
        </p:nvCxnSpPr>
        <p:spPr>
          <a:xfrm flipH="1" rot="10800000">
            <a:off x="3490625" y="2504013"/>
            <a:ext cx="1986900" cy="23700"/>
          </a:xfrm>
          <a:prstGeom prst="straightConnector1">
            <a:avLst/>
          </a:prstGeom>
          <a:noFill/>
          <a:ln cap="flat" cmpd="sng" w="38100">
            <a:solidFill>
              <a:srgbClr val="FFFFFF"/>
            </a:solidFill>
            <a:prstDash val="solid"/>
            <a:round/>
            <a:headEnd len="med" w="med" type="none"/>
            <a:tailEnd len="med" w="med" type="triangle"/>
          </a:ln>
        </p:spPr>
      </p:cxnSp>
      <p:pic>
        <p:nvPicPr>
          <p:cNvPr id="786" name="Google Shape;786;p47"/>
          <p:cNvPicPr preferRelativeResize="0"/>
          <p:nvPr/>
        </p:nvPicPr>
        <p:blipFill>
          <a:blip r:embed="rId3">
            <a:alphaModFix/>
          </a:blip>
          <a:stretch>
            <a:fillRect/>
          </a:stretch>
        </p:blipFill>
        <p:spPr>
          <a:xfrm>
            <a:off x="790625" y="1565500"/>
            <a:ext cx="2308901" cy="2308901"/>
          </a:xfrm>
          <a:prstGeom prst="rect">
            <a:avLst/>
          </a:prstGeom>
          <a:noFill/>
          <a:ln>
            <a:noFill/>
          </a:ln>
        </p:spPr>
      </p:pic>
      <p:pic>
        <p:nvPicPr>
          <p:cNvPr id="787" name="Google Shape;787;p47"/>
          <p:cNvPicPr preferRelativeResize="0"/>
          <p:nvPr/>
        </p:nvPicPr>
        <p:blipFill>
          <a:blip r:embed="rId4">
            <a:alphaModFix/>
          </a:blip>
          <a:stretch>
            <a:fillRect/>
          </a:stretch>
        </p:blipFill>
        <p:spPr>
          <a:xfrm>
            <a:off x="5916625" y="1776275"/>
            <a:ext cx="2465302" cy="1479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1000"/>
                                        <p:tgtEl>
                                          <p:spTgt spid="7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par>
                                <p:cTn fill="hold" nodeType="with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000"/>
                                        <p:tgtEl>
                                          <p:spTgt spid="7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48"/>
          <p:cNvSpPr txBox="1"/>
          <p:nvPr/>
        </p:nvSpPr>
        <p:spPr>
          <a:xfrm>
            <a:off x="457200" y="305175"/>
            <a:ext cx="8082600" cy="2853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700">
                <a:solidFill>
                  <a:srgbClr val="FFFFFF"/>
                </a:solidFill>
                <a:latin typeface="Maven Pro"/>
                <a:ea typeface="Maven Pro"/>
                <a:cs typeface="Maven Pro"/>
                <a:sym typeface="Maven Pro"/>
              </a:rPr>
              <a:t>Now this can create many problems. As we are using a home router with a private</a:t>
            </a:r>
            <a:endParaRPr sz="1700">
              <a:solidFill>
                <a:srgbClr val="FFFFFF"/>
              </a:solidFill>
              <a:latin typeface="Maven Pro"/>
              <a:ea typeface="Maven Pro"/>
              <a:cs typeface="Maven Pro"/>
              <a:sym typeface="Maven Pro"/>
            </a:endParaRPr>
          </a:p>
          <a:p>
            <a:pPr indent="0" lvl="0" marL="0" rtl="0" algn="just">
              <a:lnSpc>
                <a:spcPct val="115000"/>
              </a:lnSpc>
              <a:spcBef>
                <a:spcPts val="0"/>
              </a:spcBef>
              <a:spcAft>
                <a:spcPts val="0"/>
              </a:spcAft>
              <a:buNone/>
            </a:pPr>
            <a:r>
              <a:rPr lang="en" sz="1700">
                <a:solidFill>
                  <a:srgbClr val="FFFFFF"/>
                </a:solidFill>
                <a:latin typeface="Maven Pro"/>
                <a:ea typeface="Maven Pro"/>
                <a:cs typeface="Maven Pro"/>
                <a:sym typeface="Maven Pro"/>
              </a:rPr>
              <a:t>network the inbuilt DHCP server may assign different values to the same device at</a:t>
            </a:r>
            <a:endParaRPr sz="1700">
              <a:solidFill>
                <a:srgbClr val="FFFFFF"/>
              </a:solidFill>
              <a:latin typeface="Maven Pro"/>
              <a:ea typeface="Maven Pro"/>
              <a:cs typeface="Maven Pro"/>
              <a:sym typeface="Maven Pro"/>
            </a:endParaRPr>
          </a:p>
          <a:p>
            <a:pPr indent="0" lvl="0" marL="0" rtl="0" algn="just">
              <a:lnSpc>
                <a:spcPct val="115000"/>
              </a:lnSpc>
              <a:spcBef>
                <a:spcPts val="0"/>
              </a:spcBef>
              <a:spcAft>
                <a:spcPts val="0"/>
              </a:spcAft>
              <a:buNone/>
            </a:pPr>
            <a:r>
              <a:rPr lang="en" sz="1700">
                <a:solidFill>
                  <a:srgbClr val="FFFFFF"/>
                </a:solidFill>
                <a:latin typeface="Maven Pro"/>
                <a:ea typeface="Maven Pro"/>
                <a:cs typeface="Maven Pro"/>
                <a:sym typeface="Maven Pro"/>
              </a:rPr>
              <a:t>different times. This means we will have to change the code every time we log in. So to</a:t>
            </a:r>
            <a:endParaRPr sz="1700">
              <a:solidFill>
                <a:srgbClr val="FFFFFF"/>
              </a:solidFill>
              <a:latin typeface="Maven Pro"/>
              <a:ea typeface="Maven Pro"/>
              <a:cs typeface="Maven Pro"/>
              <a:sym typeface="Maven Pro"/>
            </a:endParaRPr>
          </a:p>
          <a:p>
            <a:pPr indent="0" lvl="0" marL="0" rtl="0" algn="just">
              <a:lnSpc>
                <a:spcPct val="115000"/>
              </a:lnSpc>
              <a:spcBef>
                <a:spcPts val="0"/>
              </a:spcBef>
              <a:spcAft>
                <a:spcPts val="0"/>
              </a:spcAft>
              <a:buNone/>
            </a:pPr>
            <a:r>
              <a:rPr lang="en" sz="1700">
                <a:solidFill>
                  <a:srgbClr val="FFFFFF"/>
                </a:solidFill>
                <a:latin typeface="Maven Pro"/>
                <a:ea typeface="Maven Pro"/>
                <a:cs typeface="Maven Pro"/>
                <a:sym typeface="Maven Pro"/>
              </a:rPr>
              <a:t>avoid this we find out the mac address of our server and fix a static IP address</a:t>
            </a:r>
            <a:endParaRPr sz="1700">
              <a:solidFill>
                <a:srgbClr val="FFFFFF"/>
              </a:solidFill>
              <a:latin typeface="Maven Pro"/>
              <a:ea typeface="Maven Pro"/>
              <a:cs typeface="Maven Pro"/>
              <a:sym typeface="Maven Pro"/>
            </a:endParaRPr>
          </a:p>
          <a:p>
            <a:pPr indent="0" lvl="0" marL="0" rtl="0" algn="just">
              <a:lnSpc>
                <a:spcPct val="115000"/>
              </a:lnSpc>
              <a:spcBef>
                <a:spcPts val="0"/>
              </a:spcBef>
              <a:spcAft>
                <a:spcPts val="0"/>
              </a:spcAft>
              <a:buNone/>
            </a:pPr>
            <a:r>
              <a:rPr lang="en" sz="1700">
                <a:solidFill>
                  <a:srgbClr val="FFFFFF"/>
                </a:solidFill>
                <a:latin typeface="Maven Pro"/>
                <a:ea typeface="Maven Pro"/>
                <a:cs typeface="Maven Pro"/>
                <a:sym typeface="Maven Pro"/>
              </a:rPr>
              <a:t>corresponding to the given MAC address. We can also do this for the individual</a:t>
            </a:r>
            <a:endParaRPr sz="1700">
              <a:solidFill>
                <a:srgbClr val="FFFFFF"/>
              </a:solidFill>
              <a:latin typeface="Maven Pro"/>
              <a:ea typeface="Maven Pro"/>
              <a:cs typeface="Maven Pro"/>
              <a:sym typeface="Maven Pro"/>
            </a:endParaRPr>
          </a:p>
          <a:p>
            <a:pPr indent="0" lvl="0" marL="0" rtl="0" algn="just">
              <a:lnSpc>
                <a:spcPct val="115000"/>
              </a:lnSpc>
              <a:spcBef>
                <a:spcPts val="0"/>
              </a:spcBef>
              <a:spcAft>
                <a:spcPts val="0"/>
              </a:spcAft>
              <a:buNone/>
            </a:pPr>
            <a:r>
              <a:rPr lang="en" sz="1700">
                <a:solidFill>
                  <a:srgbClr val="FFFFFF"/>
                </a:solidFill>
                <a:latin typeface="Maven Pro"/>
                <a:ea typeface="Maven Pro"/>
                <a:cs typeface="Maven Pro"/>
                <a:sym typeface="Maven Pro"/>
              </a:rPr>
              <a:t>ESP8266 WIFI modules if needed.</a:t>
            </a:r>
            <a:endParaRPr sz="1700">
              <a:solidFill>
                <a:srgbClr val="FFFFFF"/>
              </a:solidFill>
              <a:latin typeface="Maven Pro"/>
              <a:ea typeface="Maven Pro"/>
              <a:cs typeface="Maven Pro"/>
              <a:sym typeface="Maven Pro"/>
            </a:endParaRPr>
          </a:p>
        </p:txBody>
      </p:sp>
      <p:pic>
        <p:nvPicPr>
          <p:cNvPr id="793" name="Google Shape;793;p48"/>
          <p:cNvPicPr preferRelativeResize="0"/>
          <p:nvPr/>
        </p:nvPicPr>
        <p:blipFill>
          <a:blip r:embed="rId3">
            <a:alphaModFix/>
          </a:blip>
          <a:stretch>
            <a:fillRect/>
          </a:stretch>
        </p:blipFill>
        <p:spPr>
          <a:xfrm>
            <a:off x="152400" y="3311175"/>
            <a:ext cx="8839199" cy="92101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49"/>
          <p:cNvSpPr txBox="1"/>
          <p:nvPr/>
        </p:nvSpPr>
        <p:spPr>
          <a:xfrm>
            <a:off x="1144175" y="1564050"/>
            <a:ext cx="6969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FFFF"/>
                </a:solidFill>
                <a:latin typeface="Maven Pro"/>
                <a:ea typeface="Maven Pro"/>
                <a:cs typeface="Maven Pro"/>
                <a:sym typeface="Maven Pro"/>
              </a:rPr>
              <a:t>Finally the HTTP request is routed to the Server which in turn Saves the values in the MySql Database Server.  For this we have taken help of PHP to run the Scripts</a:t>
            </a:r>
            <a:endParaRPr sz="2000">
              <a:solidFill>
                <a:srgbClr val="FFFFFF"/>
              </a:solidFill>
              <a:latin typeface="Maven Pro"/>
              <a:ea typeface="Maven Pro"/>
              <a:cs typeface="Maven Pro"/>
              <a:sym typeface="Maven Pr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cxnSp>
        <p:nvCxnSpPr>
          <p:cNvPr id="803" name="Google Shape;803;p50"/>
          <p:cNvCxnSpPr/>
          <p:nvPr/>
        </p:nvCxnSpPr>
        <p:spPr>
          <a:xfrm flipH="1" rot="10800000">
            <a:off x="3490625" y="2504013"/>
            <a:ext cx="1986900" cy="23700"/>
          </a:xfrm>
          <a:prstGeom prst="straightConnector1">
            <a:avLst/>
          </a:prstGeom>
          <a:noFill/>
          <a:ln cap="flat" cmpd="sng" w="38100">
            <a:solidFill>
              <a:srgbClr val="FFFFFF"/>
            </a:solidFill>
            <a:prstDash val="solid"/>
            <a:round/>
            <a:headEnd len="med" w="med" type="none"/>
            <a:tailEnd len="med" w="med" type="triangle"/>
          </a:ln>
        </p:spPr>
      </p:cxnSp>
      <p:pic>
        <p:nvPicPr>
          <p:cNvPr id="804" name="Google Shape;804;p50"/>
          <p:cNvPicPr preferRelativeResize="0"/>
          <p:nvPr/>
        </p:nvPicPr>
        <p:blipFill>
          <a:blip r:embed="rId3">
            <a:alphaModFix/>
          </a:blip>
          <a:stretch>
            <a:fillRect/>
          </a:stretch>
        </p:blipFill>
        <p:spPr>
          <a:xfrm>
            <a:off x="685100" y="1910425"/>
            <a:ext cx="2465302" cy="1479175"/>
          </a:xfrm>
          <a:prstGeom prst="rect">
            <a:avLst/>
          </a:prstGeom>
          <a:noFill/>
          <a:ln>
            <a:noFill/>
          </a:ln>
        </p:spPr>
      </p:pic>
      <p:pic>
        <p:nvPicPr>
          <p:cNvPr id="805" name="Google Shape;805;p50"/>
          <p:cNvPicPr preferRelativeResize="0"/>
          <p:nvPr/>
        </p:nvPicPr>
        <p:blipFill>
          <a:blip r:embed="rId4">
            <a:alphaModFix/>
          </a:blip>
          <a:stretch>
            <a:fillRect/>
          </a:stretch>
        </p:blipFill>
        <p:spPr>
          <a:xfrm>
            <a:off x="5898225" y="1326125"/>
            <a:ext cx="2183900" cy="2183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3"/>
                                        </p:tgtEl>
                                        <p:attrNameLst>
                                          <p:attrName>style.visibility</p:attrName>
                                        </p:attrNameLst>
                                      </p:cBhvr>
                                      <p:to>
                                        <p:strVal val="visible"/>
                                      </p:to>
                                    </p:set>
                                    <p:animEffect filter="fade" transition="in">
                                      <p:cBhvr>
                                        <p:cTn dur="1000"/>
                                        <p:tgtEl>
                                          <p:spTgt spid="8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1000"/>
                                        <p:tgtEl>
                                          <p:spTgt spid="8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3"/>
                                        </p:tgtEl>
                                        <p:attrNameLst>
                                          <p:attrName>style.visibility</p:attrName>
                                        </p:attrNameLst>
                                      </p:cBhvr>
                                      <p:to>
                                        <p:strVal val="visible"/>
                                      </p:to>
                                    </p:set>
                                    <p:animEffect filter="fade" transition="in">
                                      <p:cBhvr>
                                        <p:cTn dur="1000"/>
                                        <p:tgtEl>
                                          <p:spTgt spid="803"/>
                                        </p:tgtEl>
                                      </p:cBhvr>
                                    </p:animEffect>
                                  </p:childTnLst>
                                </p:cTn>
                              </p:par>
                              <p:par>
                                <p:cTn fill="hold" nodeType="withEffect" presetClass="entr" presetID="10" presetSubtype="0">
                                  <p:stCondLst>
                                    <p:cond delay="0"/>
                                  </p:stCondLst>
                                  <p:childTnLst>
                                    <p:set>
                                      <p:cBhvr>
                                        <p:cTn dur="1" fill="hold">
                                          <p:stCondLst>
                                            <p:cond delay="0"/>
                                          </p:stCondLst>
                                        </p:cTn>
                                        <p:tgtEl>
                                          <p:spTgt spid="805"/>
                                        </p:tgtEl>
                                        <p:attrNameLst>
                                          <p:attrName>style.visibility</p:attrName>
                                        </p:attrNameLst>
                                      </p:cBhvr>
                                      <p:to>
                                        <p:strVal val="visible"/>
                                      </p:to>
                                    </p:set>
                                    <p:animEffect filter="fade" transition="in">
                                      <p:cBhvr>
                                        <p:cTn dur="1000"/>
                                        <p:tgtEl>
                                          <p:spTgt spid="8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cxnSp>
        <p:nvCxnSpPr>
          <p:cNvPr id="810" name="Google Shape;810;p51"/>
          <p:cNvCxnSpPr/>
          <p:nvPr/>
        </p:nvCxnSpPr>
        <p:spPr>
          <a:xfrm flipH="1" rot="10800000">
            <a:off x="3490625" y="2504013"/>
            <a:ext cx="1986900" cy="23700"/>
          </a:xfrm>
          <a:prstGeom prst="straightConnector1">
            <a:avLst/>
          </a:prstGeom>
          <a:noFill/>
          <a:ln cap="flat" cmpd="sng" w="38100">
            <a:solidFill>
              <a:srgbClr val="FFFFFF"/>
            </a:solidFill>
            <a:prstDash val="solid"/>
            <a:round/>
            <a:headEnd len="med" w="med" type="none"/>
            <a:tailEnd len="med" w="med" type="triangle"/>
          </a:ln>
        </p:spPr>
      </p:cxnSp>
      <p:pic>
        <p:nvPicPr>
          <p:cNvPr id="811" name="Google Shape;811;p51"/>
          <p:cNvPicPr preferRelativeResize="0"/>
          <p:nvPr/>
        </p:nvPicPr>
        <p:blipFill>
          <a:blip r:embed="rId3">
            <a:alphaModFix/>
          </a:blip>
          <a:stretch>
            <a:fillRect/>
          </a:stretch>
        </p:blipFill>
        <p:spPr>
          <a:xfrm>
            <a:off x="1069125" y="1479800"/>
            <a:ext cx="2183900" cy="2183900"/>
          </a:xfrm>
          <a:prstGeom prst="rect">
            <a:avLst/>
          </a:prstGeom>
          <a:noFill/>
          <a:ln>
            <a:noFill/>
          </a:ln>
        </p:spPr>
      </p:pic>
      <p:pic>
        <p:nvPicPr>
          <p:cNvPr id="812" name="Google Shape;812;p51"/>
          <p:cNvPicPr preferRelativeResize="0"/>
          <p:nvPr/>
        </p:nvPicPr>
        <p:blipFill>
          <a:blip r:embed="rId4">
            <a:alphaModFix/>
          </a:blip>
          <a:stretch>
            <a:fillRect/>
          </a:stretch>
        </p:blipFill>
        <p:spPr>
          <a:xfrm>
            <a:off x="5954125" y="1237471"/>
            <a:ext cx="2362026" cy="2362000"/>
          </a:xfrm>
          <a:prstGeom prst="rect">
            <a:avLst/>
          </a:prstGeom>
          <a:noFill/>
          <a:ln>
            <a:noFill/>
          </a:ln>
        </p:spPr>
      </p:pic>
      <p:sp>
        <p:nvSpPr>
          <p:cNvPr id="813" name="Google Shape;813;p51"/>
          <p:cNvSpPr txBox="1"/>
          <p:nvPr/>
        </p:nvSpPr>
        <p:spPr>
          <a:xfrm>
            <a:off x="3915350" y="3904850"/>
            <a:ext cx="4587300" cy="96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1"/>
                                        </p:tgtEl>
                                        <p:attrNameLst>
                                          <p:attrName>style.visibility</p:attrName>
                                        </p:attrNameLst>
                                      </p:cBhvr>
                                      <p:to>
                                        <p:strVal val="visible"/>
                                      </p:to>
                                    </p:set>
                                    <p:animEffect filter="fade" transition="in">
                                      <p:cBhvr>
                                        <p:cTn dur="1000"/>
                                        <p:tgtEl>
                                          <p:spTgt spid="8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000"/>
                                        <p:tgtEl>
                                          <p:spTgt spid="810"/>
                                        </p:tgtEl>
                                      </p:cBhvr>
                                    </p:animEffect>
                                  </p:childTnLst>
                                </p:cTn>
                              </p:par>
                              <p:par>
                                <p:cTn fill="hold" nodeType="with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1000"/>
                                        <p:tgtEl>
                                          <p:spTgt spid="8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5"/>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5"/>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5"/>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5"/>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5"/>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5"/>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 name="Google Shape;467;p25"/>
          <p:cNvGrpSpPr/>
          <p:nvPr/>
        </p:nvGrpSpPr>
        <p:grpSpPr>
          <a:xfrm>
            <a:off x="6232314" y="3696331"/>
            <a:ext cx="121434" cy="1073147"/>
            <a:chOff x="6232314" y="3696331"/>
            <a:chExt cx="121434" cy="1073147"/>
          </a:xfrm>
        </p:grpSpPr>
        <p:sp>
          <p:nvSpPr>
            <p:cNvPr id="468" name="Google Shape;468;p25"/>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5"/>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25"/>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5"/>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25"/>
          <p:cNvGrpSpPr/>
          <p:nvPr/>
        </p:nvGrpSpPr>
        <p:grpSpPr>
          <a:xfrm>
            <a:off x="4472500" y="3928605"/>
            <a:ext cx="199001" cy="867198"/>
            <a:chOff x="4475150" y="4052605"/>
            <a:chExt cx="199001" cy="867198"/>
          </a:xfrm>
        </p:grpSpPr>
        <p:sp>
          <p:nvSpPr>
            <p:cNvPr id="473" name="Google Shape;473;p25"/>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5"/>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5"/>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6" name="Google Shape;476;p25"/>
          <p:cNvPicPr preferRelativeResize="0"/>
          <p:nvPr/>
        </p:nvPicPr>
        <p:blipFill rotWithShape="1">
          <a:blip r:embed="rId3">
            <a:alphaModFix/>
          </a:blip>
          <a:srcRect b="41534" l="0" r="21623" t="0"/>
          <a:stretch/>
        </p:blipFill>
        <p:spPr>
          <a:xfrm>
            <a:off x="649560" y="562925"/>
            <a:ext cx="4977099" cy="2784575"/>
          </a:xfrm>
          <a:prstGeom prst="rect">
            <a:avLst/>
          </a:prstGeom>
          <a:noFill/>
          <a:ln>
            <a:noFill/>
          </a:ln>
        </p:spPr>
      </p:pic>
      <p:sp>
        <p:nvSpPr>
          <p:cNvPr id="477" name="Google Shape;477;p25"/>
          <p:cNvSpPr txBox="1"/>
          <p:nvPr/>
        </p:nvSpPr>
        <p:spPr>
          <a:xfrm>
            <a:off x="5745300" y="921500"/>
            <a:ext cx="2961900" cy="2949300"/>
          </a:xfrm>
          <a:prstGeom prst="rect">
            <a:avLst/>
          </a:prstGeom>
          <a:noFill/>
          <a:ln>
            <a:noFill/>
          </a:ln>
        </p:spPr>
        <p:txBody>
          <a:bodyPr anchorCtr="0" anchor="t" bIns="91425" lIns="91425" spcFirstLastPara="1" rIns="91425" wrap="square" tIns="91425">
            <a:spAutoFit/>
          </a:bodyPr>
          <a:lstStyle/>
          <a:p>
            <a:pPr indent="-228600" lvl="0" marL="685800" rtl="0" algn="l">
              <a:lnSpc>
                <a:spcPct val="115000"/>
              </a:lnSpc>
              <a:spcBef>
                <a:spcPts val="0"/>
              </a:spcBef>
              <a:spcAft>
                <a:spcPts val="0"/>
              </a:spcAft>
              <a:buNone/>
            </a:pPr>
            <a:r>
              <a:rPr lang="en" sz="1600">
                <a:latin typeface="Maven Pro"/>
                <a:ea typeface="Maven Pro"/>
                <a:cs typeface="Maven Pro"/>
                <a:sym typeface="Maven Pro"/>
              </a:rPr>
              <a:t>·</a:t>
            </a:r>
            <a:r>
              <a:rPr lang="en" sz="1100">
                <a:latin typeface="Maven Pro"/>
                <a:ea typeface="Maven Pro"/>
                <a:cs typeface="Maven Pro"/>
                <a:sym typeface="Maven Pro"/>
              </a:rPr>
              <a:t>  	</a:t>
            </a:r>
            <a:r>
              <a:rPr lang="en" sz="1600">
                <a:solidFill>
                  <a:srgbClr val="FFFFFF"/>
                </a:solidFill>
                <a:latin typeface="Maven Pro"/>
                <a:ea typeface="Maven Pro"/>
                <a:cs typeface="Maven Pro"/>
                <a:sym typeface="Maven Pro"/>
              </a:rPr>
              <a:t>Sender Station. It consists of the sensors, Arduino 1, ESP8266  and LCD all connected. The main purpose of this module is to collect and send the data to the database</a:t>
            </a:r>
            <a:endParaRPr sz="16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a:solidFill>
                <a:srgbClr val="FFFFFF"/>
              </a:solidFill>
              <a:latin typeface="Maven Pro"/>
              <a:ea typeface="Maven Pro"/>
              <a:cs typeface="Maven Pro"/>
              <a:sym typeface="Maven Pr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52"/>
          <p:cNvSpPr txBox="1"/>
          <p:nvPr>
            <p:ph type="title"/>
          </p:nvPr>
        </p:nvSpPr>
        <p:spPr>
          <a:xfrm>
            <a:off x="1017250" y="1496400"/>
            <a:ext cx="74226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Overall </a:t>
            </a:r>
            <a:endParaRPr/>
          </a:p>
          <a:p>
            <a:pPr indent="0" lvl="0" marL="0" rtl="0" algn="ctr">
              <a:spcBef>
                <a:spcPts val="0"/>
              </a:spcBef>
              <a:spcAft>
                <a:spcPts val="0"/>
              </a:spcAft>
              <a:buNone/>
            </a:pPr>
            <a:r>
              <a:rPr lang="en">
                <a:solidFill>
                  <a:schemeClr val="accent3"/>
                </a:solidFill>
              </a:rPr>
              <a:t>Sender</a:t>
            </a:r>
            <a:r>
              <a:rPr lang="en">
                <a:solidFill>
                  <a:schemeClr val="accent3"/>
                </a:solidFill>
              </a:rPr>
              <a:t> SubSystem</a:t>
            </a:r>
            <a:endParaRPr>
              <a:solidFill>
                <a:schemeClr val="accent3"/>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pic>
        <p:nvPicPr>
          <p:cNvPr id="823" name="Google Shape;823;p53"/>
          <p:cNvPicPr preferRelativeResize="0"/>
          <p:nvPr/>
        </p:nvPicPr>
        <p:blipFill>
          <a:blip r:embed="rId3">
            <a:alphaModFix/>
          </a:blip>
          <a:stretch>
            <a:fillRect/>
          </a:stretch>
        </p:blipFill>
        <p:spPr>
          <a:xfrm>
            <a:off x="2554075" y="152400"/>
            <a:ext cx="3856855" cy="48386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54"/>
          <p:cNvSpPr txBox="1"/>
          <p:nvPr>
            <p:ph type="ctrTitle"/>
          </p:nvPr>
        </p:nvSpPr>
        <p:spPr>
          <a:xfrm>
            <a:off x="2031275" y="1742775"/>
            <a:ext cx="2861700" cy="14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Monitoring SubSystem and BackEnd</a:t>
            </a:r>
            <a:endParaRPr/>
          </a:p>
        </p:txBody>
      </p:sp>
      <p:sp>
        <p:nvSpPr>
          <p:cNvPr id="829" name="Google Shape;829;p54"/>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4"/>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02</a:t>
            </a:r>
            <a:endParaRPr>
              <a:solidFill>
                <a:schemeClr val="dk2"/>
              </a:solidFill>
            </a:endParaRPr>
          </a:p>
        </p:txBody>
      </p:sp>
      <p:sp>
        <p:nvSpPr>
          <p:cNvPr id="831" name="Google Shape;831;p54"/>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4"/>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3" name="Google Shape;833;p54"/>
          <p:cNvCxnSpPr>
            <a:stCxn id="829"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55"/>
          <p:cNvSpPr txBox="1"/>
          <p:nvPr/>
        </p:nvSpPr>
        <p:spPr>
          <a:xfrm>
            <a:off x="152400" y="498800"/>
            <a:ext cx="3164700" cy="34797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a:solidFill>
                  <a:srgbClr val="FFFFFF"/>
                </a:solidFill>
                <a:latin typeface="Maven Pro"/>
                <a:ea typeface="Maven Pro"/>
                <a:cs typeface="Maven Pro"/>
                <a:sym typeface="Maven Pro"/>
              </a:rPr>
              <a:t>In the following, we will be looking at the role of servers and databases</a:t>
            </a:r>
            <a:endParaRPr>
              <a:solidFill>
                <a:srgbClr val="FFFFFF"/>
              </a:solidFill>
              <a:latin typeface="Maven Pro"/>
              <a:ea typeface="Maven Pro"/>
              <a:cs typeface="Maven Pro"/>
              <a:sym typeface="Maven Pro"/>
            </a:endParaRPr>
          </a:p>
          <a:p>
            <a:pPr indent="0" lvl="0" marL="0" rtl="0" algn="just">
              <a:lnSpc>
                <a:spcPct val="115000"/>
              </a:lnSpc>
              <a:spcBef>
                <a:spcPts val="0"/>
              </a:spcBef>
              <a:spcAft>
                <a:spcPts val="0"/>
              </a:spcAft>
              <a:buNone/>
            </a:pPr>
            <a:r>
              <a:rPr lang="en">
                <a:solidFill>
                  <a:srgbClr val="FFFFFF"/>
                </a:solidFill>
                <a:latin typeface="Maven Pro"/>
                <a:ea typeface="Maven Pro"/>
                <a:cs typeface="Maven Pro"/>
                <a:sym typeface="Maven Pro"/>
              </a:rPr>
              <a:t>For our system, we used MySQL database for receiving sensor data. Now once the request reaches the Apache Server and the server is connected, it looks for the php file, were the PHP file redirects to a MySQL database, where the sensor</a:t>
            </a:r>
            <a:endParaRPr>
              <a:solidFill>
                <a:srgbClr val="FFFFFF"/>
              </a:solidFill>
              <a:latin typeface="Maven Pro"/>
              <a:ea typeface="Maven Pro"/>
              <a:cs typeface="Maven Pro"/>
              <a:sym typeface="Maven Pro"/>
            </a:endParaRPr>
          </a:p>
          <a:p>
            <a:pPr indent="0" lvl="0" marL="0" rtl="0" algn="l">
              <a:spcBef>
                <a:spcPts val="0"/>
              </a:spcBef>
              <a:spcAft>
                <a:spcPts val="0"/>
              </a:spcAft>
              <a:buNone/>
            </a:pPr>
            <a:r>
              <a:rPr lang="en">
                <a:solidFill>
                  <a:srgbClr val="FFFFFF"/>
                </a:solidFill>
                <a:latin typeface="Maven Pro"/>
                <a:ea typeface="Maven Pro"/>
                <a:cs typeface="Maven Pro"/>
                <a:sym typeface="Maven Pro"/>
              </a:rPr>
              <a:t>information are stored. The database consists of 1 table that has 5 attributes.</a:t>
            </a:r>
            <a:endParaRPr sz="1600">
              <a:solidFill>
                <a:srgbClr val="FFFFFF"/>
              </a:solidFill>
              <a:latin typeface="Maven Pro"/>
              <a:ea typeface="Maven Pro"/>
              <a:cs typeface="Maven Pro"/>
              <a:sym typeface="Maven Pro"/>
            </a:endParaRPr>
          </a:p>
        </p:txBody>
      </p:sp>
      <p:pic>
        <p:nvPicPr>
          <p:cNvPr id="839" name="Google Shape;839;p55"/>
          <p:cNvPicPr preferRelativeResize="0"/>
          <p:nvPr/>
        </p:nvPicPr>
        <p:blipFill>
          <a:blip r:embed="rId3">
            <a:alphaModFix/>
          </a:blip>
          <a:stretch>
            <a:fillRect/>
          </a:stretch>
        </p:blipFill>
        <p:spPr>
          <a:xfrm>
            <a:off x="3317100" y="918675"/>
            <a:ext cx="5562676" cy="2398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56"/>
          <p:cNvSpPr txBox="1"/>
          <p:nvPr>
            <p:ph type="ctrTitle"/>
          </p:nvPr>
        </p:nvSpPr>
        <p:spPr>
          <a:xfrm>
            <a:off x="2031275" y="1742775"/>
            <a:ext cx="2861700" cy="14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Receiver SubSystem</a:t>
            </a:r>
            <a:endParaRPr/>
          </a:p>
        </p:txBody>
      </p:sp>
      <p:sp>
        <p:nvSpPr>
          <p:cNvPr id="845" name="Google Shape;845;p56"/>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6"/>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03</a:t>
            </a:r>
            <a:endParaRPr>
              <a:solidFill>
                <a:schemeClr val="dk2"/>
              </a:solidFill>
            </a:endParaRPr>
          </a:p>
        </p:txBody>
      </p:sp>
      <p:sp>
        <p:nvSpPr>
          <p:cNvPr id="847" name="Google Shape;847;p56"/>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6"/>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9" name="Google Shape;849;p56"/>
          <p:cNvCxnSpPr>
            <a:stCxn id="845"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57"/>
          <p:cNvSpPr txBox="1"/>
          <p:nvPr/>
        </p:nvSpPr>
        <p:spPr>
          <a:xfrm>
            <a:off x="409375" y="986700"/>
            <a:ext cx="8198100" cy="2738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2100">
                <a:solidFill>
                  <a:srgbClr val="FFFFFF"/>
                </a:solidFill>
                <a:latin typeface="Montserrat"/>
                <a:ea typeface="Montserrat"/>
                <a:cs typeface="Montserrat"/>
                <a:sym typeface="Montserrat"/>
              </a:rPr>
              <a:t>The receiver subsystem comprises the ESP 8266 and Arduino 2 along with the smart switches/relays.</a:t>
            </a:r>
            <a:endParaRPr sz="21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en" sz="2100">
                <a:solidFill>
                  <a:srgbClr val="FFFFFF"/>
                </a:solidFill>
                <a:latin typeface="Montserrat"/>
                <a:ea typeface="Montserrat"/>
                <a:cs typeface="Montserrat"/>
                <a:sym typeface="Montserrat"/>
              </a:rPr>
              <a:t>The working of the Receiver station is as follows every 10 seconds the ESP 8266 sends a HTTP request</a:t>
            </a:r>
            <a:endParaRPr sz="21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en" sz="2100">
                <a:solidFill>
                  <a:srgbClr val="FFFFFF"/>
                </a:solidFill>
                <a:latin typeface="Montserrat"/>
                <a:ea typeface="Montserrat"/>
                <a:cs typeface="Montserrat"/>
                <a:sym typeface="Montserrat"/>
              </a:rPr>
              <a:t> </a:t>
            </a:r>
            <a:endParaRPr sz="21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en" sz="2100">
                <a:solidFill>
                  <a:srgbClr val="FFFFFF"/>
                </a:solidFill>
                <a:latin typeface="Montserrat"/>
                <a:ea typeface="Montserrat"/>
                <a:cs typeface="Montserrat"/>
                <a:sym typeface="Montserrat"/>
              </a:rPr>
              <a:t>Ex</a:t>
            </a:r>
            <a:endParaRPr sz="21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2100">
                <a:solidFill>
                  <a:srgbClr val="FFFFFF"/>
                </a:solidFill>
                <a:latin typeface="Montserrat"/>
                <a:ea typeface="Montserrat"/>
                <a:cs typeface="Montserrat"/>
                <a:sym typeface="Montserrat"/>
              </a:rPr>
              <a:t>http://192.168.0.3/getdata.php</a:t>
            </a:r>
            <a:endParaRPr sz="2300">
              <a:solidFill>
                <a:srgbClr val="FFFFFF"/>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cxnSp>
        <p:nvCxnSpPr>
          <p:cNvPr id="859" name="Google Shape;859;p58"/>
          <p:cNvCxnSpPr/>
          <p:nvPr/>
        </p:nvCxnSpPr>
        <p:spPr>
          <a:xfrm flipH="1" rot="10800000">
            <a:off x="3490625" y="2504013"/>
            <a:ext cx="1986900" cy="23700"/>
          </a:xfrm>
          <a:prstGeom prst="straightConnector1">
            <a:avLst/>
          </a:prstGeom>
          <a:noFill/>
          <a:ln cap="flat" cmpd="sng" w="38100">
            <a:solidFill>
              <a:srgbClr val="FFFFFF"/>
            </a:solidFill>
            <a:prstDash val="solid"/>
            <a:round/>
            <a:headEnd len="med" w="med" type="none"/>
            <a:tailEnd len="med" w="med" type="triangle"/>
          </a:ln>
        </p:spPr>
      </p:cxnSp>
      <p:pic>
        <p:nvPicPr>
          <p:cNvPr id="860" name="Google Shape;860;p58"/>
          <p:cNvPicPr preferRelativeResize="0"/>
          <p:nvPr/>
        </p:nvPicPr>
        <p:blipFill>
          <a:blip r:embed="rId3">
            <a:alphaModFix/>
          </a:blip>
          <a:stretch>
            <a:fillRect/>
          </a:stretch>
        </p:blipFill>
        <p:spPr>
          <a:xfrm>
            <a:off x="790625" y="1565500"/>
            <a:ext cx="2308901" cy="2308901"/>
          </a:xfrm>
          <a:prstGeom prst="rect">
            <a:avLst/>
          </a:prstGeom>
          <a:noFill/>
          <a:ln>
            <a:noFill/>
          </a:ln>
        </p:spPr>
      </p:pic>
      <p:pic>
        <p:nvPicPr>
          <p:cNvPr id="861" name="Google Shape;861;p58"/>
          <p:cNvPicPr preferRelativeResize="0"/>
          <p:nvPr/>
        </p:nvPicPr>
        <p:blipFill>
          <a:blip r:embed="rId4">
            <a:alphaModFix/>
          </a:blip>
          <a:stretch>
            <a:fillRect/>
          </a:stretch>
        </p:blipFill>
        <p:spPr>
          <a:xfrm>
            <a:off x="5916625" y="1776275"/>
            <a:ext cx="2465302" cy="1479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000"/>
                                        <p:tgtEl>
                                          <p:spTgt spid="8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1000"/>
                                        <p:tgtEl>
                                          <p:spTgt spid="859"/>
                                        </p:tgtEl>
                                      </p:cBhvr>
                                    </p:animEffect>
                                  </p:childTnLst>
                                </p:cTn>
                              </p:par>
                              <p:par>
                                <p:cTn fill="hold" nodeType="with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1000"/>
                                        <p:tgtEl>
                                          <p:spTgt spid="8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cxnSp>
        <p:nvCxnSpPr>
          <p:cNvPr id="866" name="Google Shape;866;p59"/>
          <p:cNvCxnSpPr/>
          <p:nvPr/>
        </p:nvCxnSpPr>
        <p:spPr>
          <a:xfrm flipH="1" rot="10800000">
            <a:off x="3490625" y="2504013"/>
            <a:ext cx="1986900" cy="23700"/>
          </a:xfrm>
          <a:prstGeom prst="straightConnector1">
            <a:avLst/>
          </a:prstGeom>
          <a:noFill/>
          <a:ln cap="flat" cmpd="sng" w="38100">
            <a:solidFill>
              <a:srgbClr val="FFFFFF"/>
            </a:solidFill>
            <a:prstDash val="solid"/>
            <a:round/>
            <a:headEnd len="med" w="med" type="none"/>
            <a:tailEnd len="med" w="med" type="triangle"/>
          </a:ln>
        </p:spPr>
      </p:cxnSp>
      <p:pic>
        <p:nvPicPr>
          <p:cNvPr id="867" name="Google Shape;867;p59"/>
          <p:cNvPicPr preferRelativeResize="0"/>
          <p:nvPr/>
        </p:nvPicPr>
        <p:blipFill>
          <a:blip r:embed="rId3">
            <a:alphaModFix/>
          </a:blip>
          <a:stretch>
            <a:fillRect/>
          </a:stretch>
        </p:blipFill>
        <p:spPr>
          <a:xfrm>
            <a:off x="685100" y="1910425"/>
            <a:ext cx="2465302" cy="1479175"/>
          </a:xfrm>
          <a:prstGeom prst="rect">
            <a:avLst/>
          </a:prstGeom>
          <a:noFill/>
          <a:ln>
            <a:noFill/>
          </a:ln>
        </p:spPr>
      </p:pic>
      <p:pic>
        <p:nvPicPr>
          <p:cNvPr id="868" name="Google Shape;868;p59"/>
          <p:cNvPicPr preferRelativeResize="0"/>
          <p:nvPr/>
        </p:nvPicPr>
        <p:blipFill>
          <a:blip r:embed="rId4">
            <a:alphaModFix/>
          </a:blip>
          <a:stretch>
            <a:fillRect/>
          </a:stretch>
        </p:blipFill>
        <p:spPr>
          <a:xfrm>
            <a:off x="5898225" y="1326125"/>
            <a:ext cx="2183900" cy="2183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1000"/>
                                        <p:tgtEl>
                                          <p:spTgt spid="8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1000"/>
                                        <p:tgtEl>
                                          <p:spTgt spid="866"/>
                                        </p:tgtEl>
                                      </p:cBhvr>
                                    </p:animEffect>
                                  </p:childTnLst>
                                </p:cTn>
                              </p:par>
                              <p:par>
                                <p:cTn fill="hold" nodeType="with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1000"/>
                                        <p:tgtEl>
                                          <p:spTgt spid="8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pic>
        <p:nvPicPr>
          <p:cNvPr id="873" name="Google Shape;873;p60"/>
          <p:cNvPicPr preferRelativeResize="0"/>
          <p:nvPr/>
        </p:nvPicPr>
        <p:blipFill>
          <a:blip r:embed="rId3">
            <a:alphaModFix/>
          </a:blip>
          <a:stretch>
            <a:fillRect/>
          </a:stretch>
        </p:blipFill>
        <p:spPr>
          <a:xfrm>
            <a:off x="890275" y="1479800"/>
            <a:ext cx="2183900" cy="2183900"/>
          </a:xfrm>
          <a:prstGeom prst="rect">
            <a:avLst/>
          </a:prstGeom>
          <a:noFill/>
          <a:ln>
            <a:noFill/>
          </a:ln>
        </p:spPr>
      </p:pic>
      <p:pic>
        <p:nvPicPr>
          <p:cNvPr id="874" name="Google Shape;874;p60"/>
          <p:cNvPicPr preferRelativeResize="0"/>
          <p:nvPr/>
        </p:nvPicPr>
        <p:blipFill>
          <a:blip r:embed="rId4">
            <a:alphaModFix/>
          </a:blip>
          <a:stretch>
            <a:fillRect/>
          </a:stretch>
        </p:blipFill>
        <p:spPr>
          <a:xfrm>
            <a:off x="5783200" y="1245071"/>
            <a:ext cx="2362026" cy="2362000"/>
          </a:xfrm>
          <a:prstGeom prst="rect">
            <a:avLst/>
          </a:prstGeom>
          <a:noFill/>
          <a:ln>
            <a:noFill/>
          </a:ln>
        </p:spPr>
      </p:pic>
      <p:cxnSp>
        <p:nvCxnSpPr>
          <p:cNvPr id="875" name="Google Shape;875;p60"/>
          <p:cNvCxnSpPr/>
          <p:nvPr/>
        </p:nvCxnSpPr>
        <p:spPr>
          <a:xfrm flipH="1" rot="10800000">
            <a:off x="3490625" y="2504013"/>
            <a:ext cx="1986900" cy="23700"/>
          </a:xfrm>
          <a:prstGeom prst="straightConnector1">
            <a:avLst/>
          </a:prstGeom>
          <a:noFill/>
          <a:ln cap="flat" cmpd="sng" w="38100">
            <a:solidFill>
              <a:srgbClr val="FFFFFF"/>
            </a:solidFill>
            <a:prstDash val="solid"/>
            <a:round/>
            <a:headEnd len="med" w="med" type="none"/>
            <a:tailEnd len="med" w="med" type="triangle"/>
          </a:ln>
        </p:spPr>
      </p:cxnSp>
      <p:cxnSp>
        <p:nvCxnSpPr>
          <p:cNvPr id="876" name="Google Shape;876;p60"/>
          <p:cNvCxnSpPr/>
          <p:nvPr/>
        </p:nvCxnSpPr>
        <p:spPr>
          <a:xfrm flipH="1">
            <a:off x="3498800" y="2850525"/>
            <a:ext cx="1956300" cy="55800"/>
          </a:xfrm>
          <a:prstGeom prst="straightConnector1">
            <a:avLst/>
          </a:prstGeom>
          <a:noFill/>
          <a:ln cap="flat" cmpd="sng" w="38100">
            <a:solidFill>
              <a:srgbClr val="FFFF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1000"/>
                                        <p:tgtEl>
                                          <p:spTgt spid="8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1000"/>
                                        <p:tgtEl>
                                          <p:spTgt spid="875"/>
                                        </p:tgtEl>
                                      </p:cBhvr>
                                    </p:animEffect>
                                  </p:childTnLst>
                                </p:cTn>
                              </p:par>
                              <p:par>
                                <p:cTn fill="hold" nodeType="with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1000"/>
                                        <p:tgtEl>
                                          <p:spTgt spid="8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6"/>
                                        </p:tgtEl>
                                        <p:attrNameLst>
                                          <p:attrName>style.visibility</p:attrName>
                                        </p:attrNameLst>
                                      </p:cBhvr>
                                      <p:to>
                                        <p:strVal val="visible"/>
                                      </p:to>
                                    </p:set>
                                    <p:animEffect filter="fade" transition="in">
                                      <p:cBhvr>
                                        <p:cTn dur="1000"/>
                                        <p:tgtEl>
                                          <p:spTgt spid="8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cxnSp>
        <p:nvCxnSpPr>
          <p:cNvPr id="881" name="Google Shape;881;p61"/>
          <p:cNvCxnSpPr/>
          <p:nvPr/>
        </p:nvCxnSpPr>
        <p:spPr>
          <a:xfrm flipH="1" rot="10800000">
            <a:off x="3454150" y="2548850"/>
            <a:ext cx="1688100" cy="22200"/>
          </a:xfrm>
          <a:prstGeom prst="straightConnector1">
            <a:avLst/>
          </a:prstGeom>
          <a:noFill/>
          <a:ln cap="flat" cmpd="sng" w="38100">
            <a:solidFill>
              <a:srgbClr val="FFFFFF"/>
            </a:solidFill>
            <a:prstDash val="solid"/>
            <a:round/>
            <a:headEnd len="med" w="med" type="none"/>
            <a:tailEnd len="med" w="med" type="triangle"/>
          </a:ln>
        </p:spPr>
      </p:cxnSp>
      <p:pic>
        <p:nvPicPr>
          <p:cNvPr id="882" name="Google Shape;882;p61"/>
          <p:cNvPicPr preferRelativeResize="0"/>
          <p:nvPr/>
        </p:nvPicPr>
        <p:blipFill>
          <a:blip r:embed="rId3">
            <a:alphaModFix/>
          </a:blip>
          <a:stretch>
            <a:fillRect/>
          </a:stretch>
        </p:blipFill>
        <p:spPr>
          <a:xfrm>
            <a:off x="5528775" y="1752463"/>
            <a:ext cx="2465302" cy="1479175"/>
          </a:xfrm>
          <a:prstGeom prst="rect">
            <a:avLst/>
          </a:prstGeom>
          <a:noFill/>
          <a:ln>
            <a:noFill/>
          </a:ln>
        </p:spPr>
      </p:pic>
      <p:pic>
        <p:nvPicPr>
          <p:cNvPr id="883" name="Google Shape;883;p61"/>
          <p:cNvPicPr preferRelativeResize="0"/>
          <p:nvPr/>
        </p:nvPicPr>
        <p:blipFill>
          <a:blip r:embed="rId4">
            <a:alphaModFix/>
          </a:blip>
          <a:stretch>
            <a:fillRect/>
          </a:stretch>
        </p:blipFill>
        <p:spPr>
          <a:xfrm>
            <a:off x="934975" y="1479800"/>
            <a:ext cx="2183900" cy="2183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1000"/>
                                        <p:tgtEl>
                                          <p:spTgt spid="8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000"/>
                                        <p:tgtEl>
                                          <p:spTgt spid="881"/>
                                        </p:tgtEl>
                                      </p:cBhvr>
                                    </p:animEffect>
                                  </p:childTnLst>
                                </p:cTn>
                              </p:par>
                              <p:par>
                                <p:cTn fill="hold" nodeType="with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1000"/>
                                        <p:tgtEl>
                                          <p:spTgt spid="8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26"/>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6"/>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6"/>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6"/>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6"/>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6"/>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 name="Google Shape;488;p26"/>
          <p:cNvGrpSpPr/>
          <p:nvPr/>
        </p:nvGrpSpPr>
        <p:grpSpPr>
          <a:xfrm>
            <a:off x="6232314" y="3696331"/>
            <a:ext cx="121434" cy="1073147"/>
            <a:chOff x="6232314" y="3696331"/>
            <a:chExt cx="121434" cy="1073147"/>
          </a:xfrm>
        </p:grpSpPr>
        <p:sp>
          <p:nvSpPr>
            <p:cNvPr id="489" name="Google Shape;489;p26"/>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6"/>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 name="Google Shape;491;p26"/>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6"/>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 name="Google Shape;493;p26"/>
          <p:cNvGrpSpPr/>
          <p:nvPr/>
        </p:nvGrpSpPr>
        <p:grpSpPr>
          <a:xfrm>
            <a:off x="4472500" y="3928605"/>
            <a:ext cx="199001" cy="867198"/>
            <a:chOff x="4475150" y="4052605"/>
            <a:chExt cx="199001" cy="867198"/>
          </a:xfrm>
        </p:grpSpPr>
        <p:sp>
          <p:nvSpPr>
            <p:cNvPr id="494" name="Google Shape;494;p26"/>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6"/>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6"/>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7" name="Google Shape;497;p26"/>
          <p:cNvPicPr preferRelativeResize="0"/>
          <p:nvPr/>
        </p:nvPicPr>
        <p:blipFill>
          <a:blip r:embed="rId3">
            <a:alphaModFix/>
          </a:blip>
          <a:stretch>
            <a:fillRect/>
          </a:stretch>
        </p:blipFill>
        <p:spPr>
          <a:xfrm>
            <a:off x="1073900" y="1025573"/>
            <a:ext cx="4111650" cy="2213200"/>
          </a:xfrm>
          <a:prstGeom prst="rect">
            <a:avLst/>
          </a:prstGeom>
          <a:noFill/>
          <a:ln>
            <a:noFill/>
          </a:ln>
        </p:spPr>
      </p:pic>
      <p:sp>
        <p:nvSpPr>
          <p:cNvPr id="498" name="Google Shape;498;p26"/>
          <p:cNvSpPr txBox="1"/>
          <p:nvPr/>
        </p:nvSpPr>
        <p:spPr>
          <a:xfrm>
            <a:off x="5508025" y="1636600"/>
            <a:ext cx="2651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Maven Pro"/>
                <a:ea typeface="Maven Pro"/>
                <a:cs typeface="Maven Pro"/>
                <a:sym typeface="Maven Pro"/>
              </a:rPr>
              <a:t>LCD Display</a:t>
            </a:r>
            <a:endParaRPr sz="1600">
              <a:solidFill>
                <a:srgbClr val="FFFFFF"/>
              </a:solidFill>
              <a:latin typeface="Maven Pro"/>
              <a:ea typeface="Maven Pro"/>
              <a:cs typeface="Maven Pro"/>
              <a:sym typeface="Maven Pr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pic>
        <p:nvPicPr>
          <p:cNvPr id="888" name="Google Shape;888;p62"/>
          <p:cNvPicPr preferRelativeResize="0"/>
          <p:nvPr/>
        </p:nvPicPr>
        <p:blipFill>
          <a:blip r:embed="rId3">
            <a:alphaModFix/>
          </a:blip>
          <a:stretch>
            <a:fillRect/>
          </a:stretch>
        </p:blipFill>
        <p:spPr>
          <a:xfrm>
            <a:off x="5692200" y="1481325"/>
            <a:ext cx="2308901" cy="2308901"/>
          </a:xfrm>
          <a:prstGeom prst="rect">
            <a:avLst/>
          </a:prstGeom>
          <a:noFill/>
          <a:ln>
            <a:noFill/>
          </a:ln>
        </p:spPr>
      </p:pic>
      <p:pic>
        <p:nvPicPr>
          <p:cNvPr id="889" name="Google Shape;889;p62"/>
          <p:cNvPicPr preferRelativeResize="0"/>
          <p:nvPr/>
        </p:nvPicPr>
        <p:blipFill>
          <a:blip r:embed="rId4">
            <a:alphaModFix/>
          </a:blip>
          <a:stretch>
            <a:fillRect/>
          </a:stretch>
        </p:blipFill>
        <p:spPr>
          <a:xfrm>
            <a:off x="796575" y="1976125"/>
            <a:ext cx="2465302" cy="1479175"/>
          </a:xfrm>
          <a:prstGeom prst="rect">
            <a:avLst/>
          </a:prstGeom>
          <a:noFill/>
          <a:ln>
            <a:noFill/>
          </a:ln>
        </p:spPr>
      </p:pic>
      <p:cxnSp>
        <p:nvCxnSpPr>
          <p:cNvPr id="890" name="Google Shape;890;p62"/>
          <p:cNvCxnSpPr/>
          <p:nvPr/>
        </p:nvCxnSpPr>
        <p:spPr>
          <a:xfrm flipH="1" rot="10800000">
            <a:off x="3632988" y="2560650"/>
            <a:ext cx="1688100" cy="22200"/>
          </a:xfrm>
          <a:prstGeom prst="straightConnector1">
            <a:avLst/>
          </a:prstGeom>
          <a:noFill/>
          <a:ln cap="flat" cmpd="sng" w="38100">
            <a:solidFill>
              <a:srgbClr val="FFFF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1000"/>
                                        <p:tgtEl>
                                          <p:spTgt spid="8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000"/>
                                        <p:tgtEl>
                                          <p:spTgt spid="890"/>
                                        </p:tgtEl>
                                      </p:cBhvr>
                                    </p:animEffect>
                                  </p:childTnLst>
                                </p:cTn>
                              </p:par>
                              <p:par>
                                <p:cTn fill="hold" nodeType="with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1000"/>
                                        <p:tgtEl>
                                          <p:spTgt spid="8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63"/>
          <p:cNvSpPr txBox="1"/>
          <p:nvPr/>
        </p:nvSpPr>
        <p:spPr>
          <a:xfrm>
            <a:off x="771725" y="551300"/>
            <a:ext cx="5946300" cy="3322200"/>
          </a:xfrm>
          <a:prstGeom prst="rect">
            <a:avLst/>
          </a:prstGeom>
          <a:noFill/>
          <a:ln>
            <a:noFill/>
          </a:ln>
        </p:spPr>
        <p:txBody>
          <a:bodyPr anchorCtr="0" anchor="ctr" bIns="91425" lIns="91425" spcFirstLastPara="1" rIns="91425" wrap="square" tIns="91425">
            <a:noAutofit/>
          </a:bodyPr>
          <a:lstStyle/>
          <a:p>
            <a:pPr indent="-342900" lvl="0" marL="457200" rtl="0" algn="just">
              <a:lnSpc>
                <a:spcPct val="115000"/>
              </a:lnSpc>
              <a:spcBef>
                <a:spcPts val="0"/>
              </a:spcBef>
              <a:spcAft>
                <a:spcPts val="0"/>
              </a:spcAft>
              <a:buClr>
                <a:srgbClr val="FFFFFF"/>
              </a:buClr>
              <a:buSzPts val="1800"/>
              <a:buFont typeface="Maven Pro"/>
              <a:buChar char="●"/>
            </a:pPr>
            <a:r>
              <a:rPr lang="en" sz="1800">
                <a:solidFill>
                  <a:srgbClr val="FFFFFF"/>
                </a:solidFill>
                <a:latin typeface="Maven Pro"/>
                <a:ea typeface="Maven Pro"/>
                <a:cs typeface="Maven Pro"/>
                <a:sym typeface="Maven Pro"/>
              </a:rPr>
              <a:t>To get the value of the latest 2 entries of the database. This happens by the same procedure discussed above. Once the data is collected, it is sent to the Arduino 2 using UART as discussed earlier. Arduino 2 checks if the data is crossing a certain threshold</a:t>
            </a:r>
            <a:endParaRPr sz="1800">
              <a:solidFill>
                <a:srgbClr val="FFFFFF"/>
              </a:solidFill>
              <a:latin typeface="Maven Pro"/>
              <a:ea typeface="Maven Pro"/>
              <a:cs typeface="Maven Pro"/>
              <a:sym typeface="Maven Pro"/>
            </a:endParaRPr>
          </a:p>
          <a:p>
            <a:pPr indent="-342900" lvl="0" marL="457200" rtl="0" algn="l">
              <a:spcBef>
                <a:spcPts val="0"/>
              </a:spcBef>
              <a:spcAft>
                <a:spcPts val="0"/>
              </a:spcAft>
              <a:buClr>
                <a:srgbClr val="FFFFFF"/>
              </a:buClr>
              <a:buSzPts val="1800"/>
              <a:buFont typeface="Maven Pro"/>
              <a:buChar char="●"/>
            </a:pPr>
            <a:r>
              <a:rPr lang="en" sz="1800">
                <a:solidFill>
                  <a:srgbClr val="FFFFFF"/>
                </a:solidFill>
                <a:latin typeface="Maven Pro"/>
                <a:ea typeface="Maven Pro"/>
                <a:cs typeface="Maven Pro"/>
                <a:sym typeface="Maven Pro"/>
              </a:rPr>
              <a:t>or not. If yes it signals the relay with an active low signal of 0V (5 V means off). The appliances such as exhaust and air purifiers turn on and off as needed.</a:t>
            </a:r>
            <a:endParaRPr sz="2000">
              <a:solidFill>
                <a:srgbClr val="FFFFFF"/>
              </a:solidFill>
              <a:latin typeface="Maven Pro"/>
              <a:ea typeface="Maven Pro"/>
              <a:cs typeface="Maven Pro"/>
              <a:sym typeface="Maven Pr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pic>
        <p:nvPicPr>
          <p:cNvPr id="900" name="Google Shape;900;p64"/>
          <p:cNvPicPr preferRelativeResize="0"/>
          <p:nvPr/>
        </p:nvPicPr>
        <p:blipFill>
          <a:blip r:embed="rId3">
            <a:alphaModFix/>
          </a:blip>
          <a:stretch>
            <a:fillRect/>
          </a:stretch>
        </p:blipFill>
        <p:spPr>
          <a:xfrm>
            <a:off x="5464150" y="1573125"/>
            <a:ext cx="3571125" cy="2150400"/>
          </a:xfrm>
          <a:prstGeom prst="rect">
            <a:avLst/>
          </a:prstGeom>
          <a:noFill/>
          <a:ln>
            <a:noFill/>
          </a:ln>
        </p:spPr>
      </p:pic>
      <p:pic>
        <p:nvPicPr>
          <p:cNvPr id="901" name="Google Shape;901;p64"/>
          <p:cNvPicPr preferRelativeResize="0"/>
          <p:nvPr/>
        </p:nvPicPr>
        <p:blipFill>
          <a:blip r:embed="rId4">
            <a:alphaModFix/>
          </a:blip>
          <a:stretch>
            <a:fillRect/>
          </a:stretch>
        </p:blipFill>
        <p:spPr>
          <a:xfrm>
            <a:off x="720350" y="1493875"/>
            <a:ext cx="2308901" cy="2308901"/>
          </a:xfrm>
          <a:prstGeom prst="rect">
            <a:avLst/>
          </a:prstGeom>
          <a:noFill/>
          <a:ln>
            <a:noFill/>
          </a:ln>
        </p:spPr>
      </p:pic>
      <p:cxnSp>
        <p:nvCxnSpPr>
          <p:cNvPr id="902" name="Google Shape;902;p64"/>
          <p:cNvCxnSpPr/>
          <p:nvPr/>
        </p:nvCxnSpPr>
        <p:spPr>
          <a:xfrm>
            <a:off x="3407950" y="2637825"/>
            <a:ext cx="1756500" cy="21000"/>
          </a:xfrm>
          <a:prstGeom prst="straightConnector1">
            <a:avLst/>
          </a:prstGeom>
          <a:noFill/>
          <a:ln cap="flat" cmpd="sng" w="38100">
            <a:solidFill>
              <a:srgbClr val="FFFF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000"/>
                                        <p:tgtEl>
                                          <p:spTgt spid="902"/>
                                        </p:tgtEl>
                                      </p:cBhvr>
                                    </p:animEffect>
                                  </p:childTnLst>
                                </p:cTn>
                              </p:par>
                              <p:par>
                                <p:cTn fill="hold" nodeType="with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pic>
        <p:nvPicPr>
          <p:cNvPr id="907" name="Google Shape;907;p65"/>
          <p:cNvPicPr preferRelativeResize="0"/>
          <p:nvPr/>
        </p:nvPicPr>
        <p:blipFill>
          <a:blip r:embed="rId3">
            <a:alphaModFix/>
          </a:blip>
          <a:stretch>
            <a:fillRect/>
          </a:stretch>
        </p:blipFill>
        <p:spPr>
          <a:xfrm>
            <a:off x="415325" y="1678300"/>
            <a:ext cx="3571125" cy="2150400"/>
          </a:xfrm>
          <a:prstGeom prst="rect">
            <a:avLst/>
          </a:prstGeom>
          <a:noFill/>
          <a:ln>
            <a:noFill/>
          </a:ln>
        </p:spPr>
      </p:pic>
      <p:cxnSp>
        <p:nvCxnSpPr>
          <p:cNvPr id="908" name="Google Shape;908;p65"/>
          <p:cNvCxnSpPr/>
          <p:nvPr/>
        </p:nvCxnSpPr>
        <p:spPr>
          <a:xfrm>
            <a:off x="4228400" y="2587500"/>
            <a:ext cx="1756500" cy="21000"/>
          </a:xfrm>
          <a:prstGeom prst="straightConnector1">
            <a:avLst/>
          </a:prstGeom>
          <a:noFill/>
          <a:ln cap="flat" cmpd="sng" w="38100">
            <a:solidFill>
              <a:srgbClr val="FFFFFF"/>
            </a:solidFill>
            <a:prstDash val="solid"/>
            <a:round/>
            <a:headEnd len="med" w="med" type="none"/>
            <a:tailEnd len="med" w="med" type="triangle"/>
          </a:ln>
        </p:spPr>
      </p:cxnSp>
      <p:pic>
        <p:nvPicPr>
          <p:cNvPr id="909" name="Google Shape;909;p65"/>
          <p:cNvPicPr preferRelativeResize="0"/>
          <p:nvPr/>
        </p:nvPicPr>
        <p:blipFill>
          <a:blip r:embed="rId4">
            <a:alphaModFix/>
          </a:blip>
          <a:stretch>
            <a:fillRect/>
          </a:stretch>
        </p:blipFill>
        <p:spPr>
          <a:xfrm>
            <a:off x="6124900" y="1613150"/>
            <a:ext cx="2728931" cy="2150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par>
                                <p:cTn fill="hold" nodeType="with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cxnSp>
        <p:nvCxnSpPr>
          <p:cNvPr id="914" name="Google Shape;914;p66"/>
          <p:cNvCxnSpPr/>
          <p:nvPr/>
        </p:nvCxnSpPr>
        <p:spPr>
          <a:xfrm flipH="1" rot="10800000">
            <a:off x="3457100" y="2056775"/>
            <a:ext cx="1584300" cy="910800"/>
          </a:xfrm>
          <a:prstGeom prst="straightConnector1">
            <a:avLst/>
          </a:prstGeom>
          <a:noFill/>
          <a:ln cap="flat" cmpd="sng" w="38100">
            <a:solidFill>
              <a:srgbClr val="FFFFFF"/>
            </a:solidFill>
            <a:prstDash val="solid"/>
            <a:round/>
            <a:headEnd len="med" w="med" type="none"/>
            <a:tailEnd len="med" w="med" type="triangle"/>
          </a:ln>
        </p:spPr>
      </p:cxnSp>
      <p:pic>
        <p:nvPicPr>
          <p:cNvPr id="915" name="Google Shape;915;p66"/>
          <p:cNvPicPr preferRelativeResize="0"/>
          <p:nvPr/>
        </p:nvPicPr>
        <p:blipFill>
          <a:blip r:embed="rId3">
            <a:alphaModFix/>
          </a:blip>
          <a:stretch>
            <a:fillRect/>
          </a:stretch>
        </p:blipFill>
        <p:spPr>
          <a:xfrm>
            <a:off x="502125" y="2056775"/>
            <a:ext cx="2728931" cy="2150400"/>
          </a:xfrm>
          <a:prstGeom prst="rect">
            <a:avLst/>
          </a:prstGeom>
          <a:noFill/>
          <a:ln>
            <a:noFill/>
          </a:ln>
        </p:spPr>
      </p:pic>
      <p:cxnSp>
        <p:nvCxnSpPr>
          <p:cNvPr id="916" name="Google Shape;916;p66"/>
          <p:cNvCxnSpPr/>
          <p:nvPr/>
        </p:nvCxnSpPr>
        <p:spPr>
          <a:xfrm>
            <a:off x="3412375" y="3364175"/>
            <a:ext cx="1365000" cy="602400"/>
          </a:xfrm>
          <a:prstGeom prst="straightConnector1">
            <a:avLst/>
          </a:prstGeom>
          <a:noFill/>
          <a:ln cap="flat" cmpd="sng" w="38100">
            <a:solidFill>
              <a:srgbClr val="FFFFFF"/>
            </a:solidFill>
            <a:prstDash val="solid"/>
            <a:round/>
            <a:headEnd len="med" w="med" type="none"/>
            <a:tailEnd len="med" w="med" type="triangle"/>
          </a:ln>
        </p:spPr>
      </p:cxnSp>
      <p:pic>
        <p:nvPicPr>
          <p:cNvPr id="917" name="Google Shape;917;p66"/>
          <p:cNvPicPr preferRelativeResize="0"/>
          <p:nvPr/>
        </p:nvPicPr>
        <p:blipFill rotWithShape="1">
          <a:blip r:embed="rId4">
            <a:alphaModFix/>
          </a:blip>
          <a:srcRect b="-9878" l="0" r="-9878" t="0"/>
          <a:stretch/>
        </p:blipFill>
        <p:spPr>
          <a:xfrm>
            <a:off x="5346525" y="1078900"/>
            <a:ext cx="2143125" cy="2143125"/>
          </a:xfrm>
          <a:prstGeom prst="rect">
            <a:avLst/>
          </a:prstGeom>
          <a:noFill/>
          <a:ln>
            <a:noFill/>
          </a:ln>
        </p:spPr>
      </p:pic>
      <p:pic>
        <p:nvPicPr>
          <p:cNvPr id="918" name="Google Shape;918;p66"/>
          <p:cNvPicPr preferRelativeResize="0"/>
          <p:nvPr/>
        </p:nvPicPr>
        <p:blipFill>
          <a:blip r:embed="rId5">
            <a:alphaModFix/>
          </a:blip>
          <a:stretch>
            <a:fillRect/>
          </a:stretch>
        </p:blipFill>
        <p:spPr>
          <a:xfrm>
            <a:off x="5477500" y="3285000"/>
            <a:ext cx="1703727" cy="1616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5"/>
                                        </p:tgtEl>
                                        <p:attrNameLst>
                                          <p:attrName>style.visibility</p:attrName>
                                        </p:attrNameLst>
                                      </p:cBhvr>
                                      <p:to>
                                        <p:strVal val="visible"/>
                                      </p:to>
                                    </p:set>
                                    <p:animEffect filter="fade" transition="in">
                                      <p:cBhvr>
                                        <p:cTn dur="1000"/>
                                        <p:tgtEl>
                                          <p:spTgt spid="9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1000"/>
                                        <p:tgtEl>
                                          <p:spTgt spid="914"/>
                                        </p:tgtEl>
                                      </p:cBhvr>
                                    </p:animEffect>
                                  </p:childTnLst>
                                </p:cTn>
                              </p:par>
                              <p:par>
                                <p:cTn fill="hold" nodeType="with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1000"/>
                                        <p:tgtEl>
                                          <p:spTgt spid="9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1000"/>
                                        <p:tgtEl>
                                          <p:spTgt spid="916"/>
                                        </p:tgtEl>
                                      </p:cBhvr>
                                    </p:animEffect>
                                  </p:childTnLst>
                                </p:cTn>
                              </p:par>
                              <p:par>
                                <p:cTn fill="hold" nodeType="with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67"/>
          <p:cNvSpPr txBox="1"/>
          <p:nvPr>
            <p:ph type="title"/>
          </p:nvPr>
        </p:nvSpPr>
        <p:spPr>
          <a:xfrm>
            <a:off x="1017250" y="1496400"/>
            <a:ext cx="74226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Overall </a:t>
            </a:r>
            <a:endParaRPr/>
          </a:p>
          <a:p>
            <a:pPr indent="0" lvl="0" marL="0" rtl="0" algn="ctr">
              <a:spcBef>
                <a:spcPts val="0"/>
              </a:spcBef>
              <a:spcAft>
                <a:spcPts val="0"/>
              </a:spcAft>
              <a:buNone/>
            </a:pPr>
            <a:r>
              <a:rPr lang="en">
                <a:solidFill>
                  <a:schemeClr val="accent3"/>
                </a:solidFill>
              </a:rPr>
              <a:t>Receiver SubSystem</a:t>
            </a:r>
            <a:endParaRPr>
              <a:solidFill>
                <a:schemeClr val="accent3"/>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pic>
        <p:nvPicPr>
          <p:cNvPr id="928" name="Google Shape;928;p68"/>
          <p:cNvPicPr preferRelativeResize="0"/>
          <p:nvPr/>
        </p:nvPicPr>
        <p:blipFill>
          <a:blip r:embed="rId3">
            <a:alphaModFix/>
          </a:blip>
          <a:stretch>
            <a:fillRect/>
          </a:stretch>
        </p:blipFill>
        <p:spPr>
          <a:xfrm>
            <a:off x="3141625" y="90550"/>
            <a:ext cx="3549495" cy="48386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69"/>
          <p:cNvSpPr txBox="1"/>
          <p:nvPr>
            <p:ph type="title"/>
          </p:nvPr>
        </p:nvSpPr>
        <p:spPr>
          <a:xfrm>
            <a:off x="577225" y="1496400"/>
            <a:ext cx="8174100" cy="2150700"/>
          </a:xfrm>
          <a:prstGeom prst="rect">
            <a:avLst/>
          </a:prstGeom>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n" sz="3800">
                <a:latin typeface="Montserrat"/>
                <a:ea typeface="Montserrat"/>
                <a:cs typeface="Montserrat"/>
                <a:sym typeface="Montserrat"/>
              </a:rPr>
              <a:t>Why do we need clustering?</a:t>
            </a:r>
            <a:endParaRPr sz="8900">
              <a:solidFill>
                <a:schemeClr val="accent3"/>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70"/>
          <p:cNvSpPr txBox="1"/>
          <p:nvPr>
            <p:ph type="title"/>
          </p:nvPr>
        </p:nvSpPr>
        <p:spPr>
          <a:xfrm>
            <a:off x="577225" y="1218100"/>
            <a:ext cx="8174100" cy="2150700"/>
          </a:xfrm>
          <a:prstGeom prst="rect">
            <a:avLst/>
          </a:prstGeom>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n" sz="3800">
                <a:latin typeface="Montserrat"/>
                <a:ea typeface="Montserrat"/>
                <a:cs typeface="Montserrat"/>
                <a:sym typeface="Montserrat"/>
              </a:rPr>
              <a:t>An anomaly - A deviation from regular pattern</a:t>
            </a:r>
            <a:endParaRPr sz="8900">
              <a:solidFill>
                <a:schemeClr val="accent3"/>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pic>
        <p:nvPicPr>
          <p:cNvPr id="943" name="Google Shape;943;p71"/>
          <p:cNvPicPr preferRelativeResize="0"/>
          <p:nvPr/>
        </p:nvPicPr>
        <p:blipFill>
          <a:blip r:embed="rId3">
            <a:alphaModFix/>
          </a:blip>
          <a:stretch>
            <a:fillRect/>
          </a:stretch>
        </p:blipFill>
        <p:spPr>
          <a:xfrm>
            <a:off x="1884075" y="1339900"/>
            <a:ext cx="5131699" cy="2999625"/>
          </a:xfrm>
          <a:prstGeom prst="rect">
            <a:avLst/>
          </a:prstGeom>
          <a:noFill/>
          <a:ln>
            <a:noFill/>
          </a:ln>
        </p:spPr>
      </p:pic>
      <p:sp>
        <p:nvSpPr>
          <p:cNvPr id="944" name="Google Shape;944;p71"/>
          <p:cNvSpPr txBox="1"/>
          <p:nvPr/>
        </p:nvSpPr>
        <p:spPr>
          <a:xfrm>
            <a:off x="546300" y="268000"/>
            <a:ext cx="8338800" cy="615600"/>
          </a:xfrm>
          <a:prstGeom prst="rect">
            <a:avLst/>
          </a:prstGeom>
          <a:noFill/>
          <a:ln>
            <a:noFill/>
          </a:ln>
        </p:spPr>
        <p:txBody>
          <a:bodyPr anchorCtr="0" anchor="t" bIns="91425" lIns="91425" spcFirstLastPara="1" rIns="91425" wrap="square" tIns="91425">
            <a:spAutoFit/>
          </a:bodyPr>
          <a:lstStyle/>
          <a:p>
            <a:pPr indent="457200" lvl="0" marL="2743200" rtl="0" algn="l">
              <a:spcBef>
                <a:spcPts val="0"/>
              </a:spcBef>
              <a:spcAft>
                <a:spcPts val="0"/>
              </a:spcAft>
              <a:buNone/>
            </a:pPr>
            <a:r>
              <a:rPr b="1" lang="en" sz="2800">
                <a:solidFill>
                  <a:schemeClr val="lt1"/>
                </a:solidFill>
                <a:latin typeface="Maven Pro"/>
                <a:ea typeface="Maven Pro"/>
                <a:cs typeface="Maven Pro"/>
                <a:sym typeface="Maven Pro"/>
              </a:rPr>
              <a:t>Case 1  </a:t>
            </a:r>
            <a:endParaRPr b="1" sz="2800">
              <a:solidFill>
                <a:schemeClr val="lt1"/>
              </a:solidFill>
              <a:latin typeface="Maven Pro"/>
              <a:ea typeface="Maven Pro"/>
              <a:cs typeface="Maven Pro"/>
              <a:sym typeface="Maven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27"/>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7"/>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7"/>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7"/>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7"/>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7"/>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 name="Google Shape;509;p27"/>
          <p:cNvGrpSpPr/>
          <p:nvPr/>
        </p:nvGrpSpPr>
        <p:grpSpPr>
          <a:xfrm>
            <a:off x="6232314" y="3696331"/>
            <a:ext cx="121434" cy="1073147"/>
            <a:chOff x="6232314" y="3696331"/>
            <a:chExt cx="121434" cy="1073147"/>
          </a:xfrm>
        </p:grpSpPr>
        <p:sp>
          <p:nvSpPr>
            <p:cNvPr id="510" name="Google Shape;510;p27"/>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7"/>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27"/>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7"/>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 name="Google Shape;514;p27"/>
          <p:cNvGrpSpPr/>
          <p:nvPr/>
        </p:nvGrpSpPr>
        <p:grpSpPr>
          <a:xfrm>
            <a:off x="4472500" y="3928605"/>
            <a:ext cx="199001" cy="867198"/>
            <a:chOff x="4475150" y="4052605"/>
            <a:chExt cx="199001" cy="867198"/>
          </a:xfrm>
        </p:grpSpPr>
        <p:sp>
          <p:nvSpPr>
            <p:cNvPr id="515" name="Google Shape;515;p27"/>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7"/>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7"/>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8" name="Google Shape;518;p27"/>
          <p:cNvPicPr preferRelativeResize="0"/>
          <p:nvPr/>
        </p:nvPicPr>
        <p:blipFill rotWithShape="1">
          <a:blip r:embed="rId3">
            <a:alphaModFix/>
          </a:blip>
          <a:srcRect b="34456" l="16582" r="28195" t="0"/>
          <a:stretch/>
        </p:blipFill>
        <p:spPr>
          <a:xfrm>
            <a:off x="4366725" y="473975"/>
            <a:ext cx="4019751" cy="3578450"/>
          </a:xfrm>
          <a:prstGeom prst="rect">
            <a:avLst/>
          </a:prstGeom>
          <a:noFill/>
          <a:ln>
            <a:noFill/>
          </a:ln>
        </p:spPr>
      </p:pic>
      <p:sp>
        <p:nvSpPr>
          <p:cNvPr id="519" name="Google Shape;519;p27"/>
          <p:cNvSpPr txBox="1"/>
          <p:nvPr/>
        </p:nvSpPr>
        <p:spPr>
          <a:xfrm>
            <a:off x="944725" y="1123150"/>
            <a:ext cx="29181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Maven Pro"/>
                <a:ea typeface="Maven Pro"/>
                <a:cs typeface="Maven Pro"/>
                <a:sym typeface="Maven Pro"/>
              </a:rPr>
              <a:t>the Receiver Station. It comprises of the ESP8266,Arduino 2 and all the appliances connected to the Arduino 2 using relays. Its main purpose is to read the values from the database and if the threshold crosses a certain value it turns on the appliances</a:t>
            </a:r>
            <a:endParaRPr sz="1900">
              <a:solidFill>
                <a:srgbClr val="FFFFFF"/>
              </a:solidFill>
              <a:latin typeface="Maven Pro"/>
              <a:ea typeface="Maven Pro"/>
              <a:cs typeface="Maven Pro"/>
              <a:sym typeface="Maven Pr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72"/>
          <p:cNvSpPr txBox="1"/>
          <p:nvPr/>
        </p:nvSpPr>
        <p:spPr>
          <a:xfrm>
            <a:off x="546300" y="268000"/>
            <a:ext cx="8338800" cy="615600"/>
          </a:xfrm>
          <a:prstGeom prst="rect">
            <a:avLst/>
          </a:prstGeom>
          <a:noFill/>
          <a:ln>
            <a:noFill/>
          </a:ln>
        </p:spPr>
        <p:txBody>
          <a:bodyPr anchorCtr="0" anchor="t" bIns="91425" lIns="91425" spcFirstLastPara="1" rIns="91425" wrap="square" tIns="91425">
            <a:spAutoFit/>
          </a:bodyPr>
          <a:lstStyle/>
          <a:p>
            <a:pPr indent="457200" lvl="0" marL="2743200" rtl="0" algn="l">
              <a:spcBef>
                <a:spcPts val="0"/>
              </a:spcBef>
              <a:spcAft>
                <a:spcPts val="0"/>
              </a:spcAft>
              <a:buNone/>
            </a:pPr>
            <a:r>
              <a:rPr b="1" lang="en" sz="2800">
                <a:solidFill>
                  <a:schemeClr val="lt1"/>
                </a:solidFill>
                <a:latin typeface="Maven Pro"/>
                <a:ea typeface="Maven Pro"/>
                <a:cs typeface="Maven Pro"/>
                <a:sym typeface="Maven Pro"/>
              </a:rPr>
              <a:t>Case 2 </a:t>
            </a:r>
            <a:endParaRPr b="1" sz="2800">
              <a:solidFill>
                <a:schemeClr val="lt1"/>
              </a:solidFill>
              <a:latin typeface="Maven Pro"/>
              <a:ea typeface="Maven Pro"/>
              <a:cs typeface="Maven Pro"/>
              <a:sym typeface="Maven Pro"/>
            </a:endParaRPr>
          </a:p>
        </p:txBody>
      </p:sp>
      <p:pic>
        <p:nvPicPr>
          <p:cNvPr id="950" name="Google Shape;950;p72"/>
          <p:cNvPicPr preferRelativeResize="0"/>
          <p:nvPr/>
        </p:nvPicPr>
        <p:blipFill>
          <a:blip r:embed="rId3">
            <a:alphaModFix/>
          </a:blip>
          <a:stretch>
            <a:fillRect/>
          </a:stretch>
        </p:blipFill>
        <p:spPr>
          <a:xfrm>
            <a:off x="1788100" y="1267750"/>
            <a:ext cx="5279200" cy="33354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73"/>
          <p:cNvSpPr txBox="1"/>
          <p:nvPr/>
        </p:nvSpPr>
        <p:spPr>
          <a:xfrm>
            <a:off x="546300" y="268000"/>
            <a:ext cx="8338800" cy="615600"/>
          </a:xfrm>
          <a:prstGeom prst="rect">
            <a:avLst/>
          </a:prstGeom>
          <a:noFill/>
          <a:ln>
            <a:noFill/>
          </a:ln>
        </p:spPr>
        <p:txBody>
          <a:bodyPr anchorCtr="0" anchor="t" bIns="91425" lIns="91425" spcFirstLastPara="1" rIns="91425" wrap="square" tIns="91425">
            <a:spAutoFit/>
          </a:bodyPr>
          <a:lstStyle/>
          <a:p>
            <a:pPr indent="457200" lvl="0" marL="2743200" rtl="0" algn="l">
              <a:spcBef>
                <a:spcPts val="0"/>
              </a:spcBef>
              <a:spcAft>
                <a:spcPts val="0"/>
              </a:spcAft>
              <a:buNone/>
            </a:pPr>
            <a:r>
              <a:rPr b="1" lang="en" sz="2800">
                <a:solidFill>
                  <a:schemeClr val="lt1"/>
                </a:solidFill>
                <a:latin typeface="Maven Pro"/>
                <a:ea typeface="Maven Pro"/>
                <a:cs typeface="Maven Pro"/>
                <a:sym typeface="Maven Pro"/>
              </a:rPr>
              <a:t>Case 3 </a:t>
            </a:r>
            <a:endParaRPr b="1" sz="2800">
              <a:solidFill>
                <a:schemeClr val="lt1"/>
              </a:solidFill>
              <a:latin typeface="Maven Pro"/>
              <a:ea typeface="Maven Pro"/>
              <a:cs typeface="Maven Pro"/>
              <a:sym typeface="Maven Pro"/>
            </a:endParaRPr>
          </a:p>
        </p:txBody>
      </p:sp>
      <p:pic>
        <p:nvPicPr>
          <p:cNvPr id="956" name="Google Shape;956;p73"/>
          <p:cNvPicPr preferRelativeResize="0"/>
          <p:nvPr/>
        </p:nvPicPr>
        <p:blipFill>
          <a:blip r:embed="rId3">
            <a:alphaModFix/>
          </a:blip>
          <a:stretch>
            <a:fillRect/>
          </a:stretch>
        </p:blipFill>
        <p:spPr>
          <a:xfrm>
            <a:off x="1997475" y="1212700"/>
            <a:ext cx="4692175" cy="31591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pic>
        <p:nvPicPr>
          <p:cNvPr id="961" name="Google Shape;961;p74"/>
          <p:cNvPicPr preferRelativeResize="0"/>
          <p:nvPr/>
        </p:nvPicPr>
        <p:blipFill>
          <a:blip r:embed="rId3">
            <a:alphaModFix/>
          </a:blip>
          <a:stretch>
            <a:fillRect/>
          </a:stretch>
        </p:blipFill>
        <p:spPr>
          <a:xfrm>
            <a:off x="1069775" y="1078648"/>
            <a:ext cx="3318250" cy="3333025"/>
          </a:xfrm>
          <a:prstGeom prst="rect">
            <a:avLst/>
          </a:prstGeom>
          <a:noFill/>
          <a:ln>
            <a:noFill/>
          </a:ln>
        </p:spPr>
      </p:pic>
      <p:pic>
        <p:nvPicPr>
          <p:cNvPr id="962" name="Google Shape;962;p74"/>
          <p:cNvPicPr preferRelativeResize="0"/>
          <p:nvPr/>
        </p:nvPicPr>
        <p:blipFill>
          <a:blip r:embed="rId4">
            <a:alphaModFix/>
          </a:blip>
          <a:stretch>
            <a:fillRect/>
          </a:stretch>
        </p:blipFill>
        <p:spPr>
          <a:xfrm>
            <a:off x="5200225" y="1078650"/>
            <a:ext cx="3318250" cy="3303264"/>
          </a:xfrm>
          <a:prstGeom prst="rect">
            <a:avLst/>
          </a:prstGeom>
          <a:noFill/>
          <a:ln>
            <a:noFill/>
          </a:ln>
        </p:spPr>
      </p:pic>
      <p:sp>
        <p:nvSpPr>
          <p:cNvPr id="963" name="Google Shape;963;p74"/>
          <p:cNvSpPr txBox="1"/>
          <p:nvPr/>
        </p:nvSpPr>
        <p:spPr>
          <a:xfrm>
            <a:off x="1370925" y="185525"/>
            <a:ext cx="7328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Maven Pro"/>
                <a:ea typeface="Maven Pro"/>
                <a:cs typeface="Maven Pro"/>
                <a:sym typeface="Maven Pro"/>
              </a:rPr>
              <a:t>Plot of smoke levels due to cigarette </a:t>
            </a:r>
            <a:endParaRPr sz="3000">
              <a:solidFill>
                <a:schemeClr val="lt1"/>
              </a:solidFill>
              <a:latin typeface="Maven Pro"/>
              <a:ea typeface="Maven Pro"/>
              <a:cs typeface="Maven Pro"/>
              <a:sym typeface="Maven Pr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75"/>
          <p:cNvSpPr txBox="1"/>
          <p:nvPr/>
        </p:nvSpPr>
        <p:spPr>
          <a:xfrm>
            <a:off x="587525" y="185525"/>
            <a:ext cx="8112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Maven Pro"/>
                <a:ea typeface="Maven Pro"/>
                <a:cs typeface="Maven Pro"/>
                <a:sym typeface="Maven Pro"/>
              </a:rPr>
              <a:t>Plot of smoke levels due to cleaning the room </a:t>
            </a:r>
            <a:endParaRPr sz="3000">
              <a:solidFill>
                <a:schemeClr val="lt1"/>
              </a:solidFill>
              <a:latin typeface="Maven Pro"/>
              <a:ea typeface="Maven Pro"/>
              <a:cs typeface="Maven Pro"/>
              <a:sym typeface="Maven Pro"/>
            </a:endParaRPr>
          </a:p>
        </p:txBody>
      </p:sp>
      <p:pic>
        <p:nvPicPr>
          <p:cNvPr id="969" name="Google Shape;969;p75"/>
          <p:cNvPicPr preferRelativeResize="0"/>
          <p:nvPr/>
        </p:nvPicPr>
        <p:blipFill>
          <a:blip r:embed="rId3">
            <a:alphaModFix/>
          </a:blip>
          <a:stretch>
            <a:fillRect/>
          </a:stretch>
        </p:blipFill>
        <p:spPr>
          <a:xfrm>
            <a:off x="884250" y="1242125"/>
            <a:ext cx="3091725" cy="3087075"/>
          </a:xfrm>
          <a:prstGeom prst="rect">
            <a:avLst/>
          </a:prstGeom>
          <a:noFill/>
          <a:ln>
            <a:noFill/>
          </a:ln>
        </p:spPr>
      </p:pic>
      <p:pic>
        <p:nvPicPr>
          <p:cNvPr id="970" name="Google Shape;970;p75"/>
          <p:cNvPicPr preferRelativeResize="0"/>
          <p:nvPr/>
        </p:nvPicPr>
        <p:blipFill>
          <a:blip r:embed="rId4">
            <a:alphaModFix/>
          </a:blip>
          <a:stretch>
            <a:fillRect/>
          </a:stretch>
        </p:blipFill>
        <p:spPr>
          <a:xfrm>
            <a:off x="4740127" y="1242125"/>
            <a:ext cx="3021976" cy="29943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76"/>
          <p:cNvSpPr txBox="1"/>
          <p:nvPr/>
        </p:nvSpPr>
        <p:spPr>
          <a:xfrm>
            <a:off x="1608000" y="185525"/>
            <a:ext cx="7091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Maven Pro"/>
                <a:ea typeface="Maven Pro"/>
                <a:cs typeface="Maven Pro"/>
                <a:sym typeface="Maven Pro"/>
              </a:rPr>
              <a:t>Plot of smoke levels due to fire </a:t>
            </a:r>
            <a:endParaRPr sz="3000">
              <a:solidFill>
                <a:schemeClr val="lt1"/>
              </a:solidFill>
              <a:latin typeface="Maven Pro"/>
              <a:ea typeface="Maven Pro"/>
              <a:cs typeface="Maven Pro"/>
              <a:sym typeface="Maven Pro"/>
            </a:endParaRPr>
          </a:p>
        </p:txBody>
      </p:sp>
      <p:pic>
        <p:nvPicPr>
          <p:cNvPr id="976" name="Google Shape;976;p76"/>
          <p:cNvPicPr preferRelativeResize="0"/>
          <p:nvPr/>
        </p:nvPicPr>
        <p:blipFill>
          <a:blip r:embed="rId3">
            <a:alphaModFix/>
          </a:blip>
          <a:stretch>
            <a:fillRect/>
          </a:stretch>
        </p:blipFill>
        <p:spPr>
          <a:xfrm>
            <a:off x="664725" y="1046275"/>
            <a:ext cx="7814551" cy="32932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77"/>
          <p:cNvSpPr txBox="1"/>
          <p:nvPr>
            <p:ph type="title"/>
          </p:nvPr>
        </p:nvSpPr>
        <p:spPr>
          <a:xfrm>
            <a:off x="309225" y="1496400"/>
            <a:ext cx="8442000" cy="2150700"/>
          </a:xfrm>
          <a:prstGeom prst="rect">
            <a:avLst/>
          </a:prstGeom>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n" sz="3800">
                <a:latin typeface="Montserrat"/>
                <a:ea typeface="Montserrat"/>
                <a:cs typeface="Montserrat"/>
                <a:sym typeface="Montserrat"/>
              </a:rPr>
              <a:t>To distinguish between smoke due to fire and smoke due to other instances</a:t>
            </a:r>
            <a:endParaRPr sz="8900">
              <a:solidFill>
                <a:schemeClr val="accent3"/>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78"/>
          <p:cNvSpPr txBox="1"/>
          <p:nvPr>
            <p:ph type="title"/>
          </p:nvPr>
        </p:nvSpPr>
        <p:spPr>
          <a:xfrm>
            <a:off x="1017250" y="1496400"/>
            <a:ext cx="69306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Clustering</a:t>
            </a:r>
            <a:endParaRPr>
              <a:solidFill>
                <a:schemeClr val="accent3"/>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79"/>
          <p:cNvSpPr txBox="1"/>
          <p:nvPr/>
        </p:nvSpPr>
        <p:spPr>
          <a:xfrm>
            <a:off x="587525" y="185525"/>
            <a:ext cx="81120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lt1"/>
                </a:solidFill>
                <a:latin typeface="Maven Pro"/>
                <a:ea typeface="Maven Pro"/>
                <a:cs typeface="Maven Pro"/>
                <a:sym typeface="Maven Pro"/>
              </a:rPr>
              <a:t>Plot of distribution of capacitors from two different manufacturers </a:t>
            </a:r>
            <a:endParaRPr sz="2500">
              <a:solidFill>
                <a:schemeClr val="lt1"/>
              </a:solidFill>
              <a:latin typeface="Maven Pro"/>
              <a:ea typeface="Maven Pro"/>
              <a:cs typeface="Maven Pro"/>
              <a:sym typeface="Maven Pro"/>
            </a:endParaRPr>
          </a:p>
        </p:txBody>
      </p:sp>
      <p:pic>
        <p:nvPicPr>
          <p:cNvPr id="992" name="Google Shape;992;p79"/>
          <p:cNvPicPr preferRelativeResize="0"/>
          <p:nvPr/>
        </p:nvPicPr>
        <p:blipFill>
          <a:blip r:embed="rId3">
            <a:alphaModFix/>
          </a:blip>
          <a:stretch>
            <a:fillRect/>
          </a:stretch>
        </p:blipFill>
        <p:spPr>
          <a:xfrm>
            <a:off x="2347900" y="1190600"/>
            <a:ext cx="4091725" cy="34684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80"/>
          <p:cNvSpPr txBox="1"/>
          <p:nvPr/>
        </p:nvSpPr>
        <p:spPr>
          <a:xfrm>
            <a:off x="587525" y="185525"/>
            <a:ext cx="81120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lt1"/>
                </a:solidFill>
                <a:latin typeface="Maven Pro"/>
                <a:ea typeface="Maven Pro"/>
                <a:cs typeface="Maven Pro"/>
                <a:sym typeface="Maven Pro"/>
              </a:rPr>
              <a:t>Plot of distribution of capacitors from three different manufacturers </a:t>
            </a:r>
            <a:endParaRPr sz="3000">
              <a:solidFill>
                <a:schemeClr val="lt1"/>
              </a:solidFill>
              <a:latin typeface="Maven Pro"/>
              <a:ea typeface="Maven Pro"/>
              <a:cs typeface="Maven Pro"/>
              <a:sym typeface="Maven Pro"/>
            </a:endParaRPr>
          </a:p>
        </p:txBody>
      </p:sp>
      <p:pic>
        <p:nvPicPr>
          <p:cNvPr id="998" name="Google Shape;998;p80"/>
          <p:cNvPicPr preferRelativeResize="0"/>
          <p:nvPr/>
        </p:nvPicPr>
        <p:blipFill>
          <a:blip r:embed="rId3">
            <a:alphaModFix/>
          </a:blip>
          <a:stretch>
            <a:fillRect/>
          </a:stretch>
        </p:blipFill>
        <p:spPr>
          <a:xfrm>
            <a:off x="2166400" y="1444728"/>
            <a:ext cx="4141850" cy="33930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81"/>
          <p:cNvSpPr txBox="1"/>
          <p:nvPr>
            <p:ph type="title"/>
          </p:nvPr>
        </p:nvSpPr>
        <p:spPr>
          <a:xfrm>
            <a:off x="536000" y="1496400"/>
            <a:ext cx="78441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
            </a:r>
            <a:r>
              <a:rPr lang="en"/>
              <a:t>plitting the waveform into segments</a:t>
            </a:r>
            <a:endParaRPr>
              <a:solidFill>
                <a:schemeClr val="accent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28"/>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28"/>
          <p:cNvGrpSpPr/>
          <p:nvPr/>
        </p:nvGrpSpPr>
        <p:grpSpPr>
          <a:xfrm>
            <a:off x="6232314" y="3696331"/>
            <a:ext cx="121434" cy="1073147"/>
            <a:chOff x="6232314" y="3696331"/>
            <a:chExt cx="121434" cy="1073147"/>
          </a:xfrm>
        </p:grpSpPr>
        <p:sp>
          <p:nvSpPr>
            <p:cNvPr id="531" name="Google Shape;531;p28"/>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8"/>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 name="Google Shape;533;p28"/>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 name="Google Shape;535;p28"/>
          <p:cNvGrpSpPr/>
          <p:nvPr/>
        </p:nvGrpSpPr>
        <p:grpSpPr>
          <a:xfrm>
            <a:off x="4472500" y="3928605"/>
            <a:ext cx="199001" cy="867198"/>
            <a:chOff x="4475150" y="4052605"/>
            <a:chExt cx="199001" cy="867198"/>
          </a:xfrm>
        </p:grpSpPr>
        <p:sp>
          <p:nvSpPr>
            <p:cNvPr id="536" name="Google Shape;536;p28"/>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8"/>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8"/>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 name="Google Shape;539;p28"/>
          <p:cNvSpPr txBox="1"/>
          <p:nvPr/>
        </p:nvSpPr>
        <p:spPr>
          <a:xfrm>
            <a:off x="729250" y="1083275"/>
            <a:ext cx="81429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100">
                <a:solidFill>
                  <a:srgbClr val="F3F3F3"/>
                </a:solidFill>
                <a:latin typeface="Maven Pro"/>
                <a:ea typeface="Maven Pro"/>
                <a:cs typeface="Maven Pro"/>
                <a:sym typeface="Maven Pro"/>
              </a:rPr>
              <a:t>Coming to our Solution</a:t>
            </a:r>
            <a:endParaRPr b="1" sz="8100">
              <a:solidFill>
                <a:srgbClr val="F3F3F3"/>
              </a:solidFill>
              <a:latin typeface="Maven Pro"/>
              <a:ea typeface="Maven Pro"/>
              <a:cs typeface="Maven Pro"/>
              <a:sym typeface="Maven Pr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82"/>
          <p:cNvSpPr txBox="1"/>
          <p:nvPr/>
        </p:nvSpPr>
        <p:spPr>
          <a:xfrm>
            <a:off x="587525" y="185525"/>
            <a:ext cx="8112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lt1"/>
                </a:solidFill>
                <a:latin typeface="Maven Pro"/>
                <a:ea typeface="Maven Pro"/>
                <a:cs typeface="Maven Pro"/>
                <a:sym typeface="Maven Pro"/>
              </a:rPr>
              <a:t>Splitting the waveform into segments to give us separate "samples"</a:t>
            </a:r>
            <a:endParaRPr sz="3000">
              <a:solidFill>
                <a:schemeClr val="lt1"/>
              </a:solidFill>
              <a:latin typeface="Maven Pro"/>
              <a:ea typeface="Maven Pro"/>
              <a:cs typeface="Maven Pro"/>
              <a:sym typeface="Maven Pro"/>
            </a:endParaRPr>
          </a:p>
        </p:txBody>
      </p:sp>
      <p:pic>
        <p:nvPicPr>
          <p:cNvPr id="1009" name="Google Shape;1009;p82"/>
          <p:cNvPicPr preferRelativeResize="0"/>
          <p:nvPr/>
        </p:nvPicPr>
        <p:blipFill>
          <a:blip r:embed="rId3">
            <a:alphaModFix/>
          </a:blip>
          <a:stretch>
            <a:fillRect/>
          </a:stretch>
        </p:blipFill>
        <p:spPr>
          <a:xfrm>
            <a:off x="2514113" y="1251000"/>
            <a:ext cx="4258833" cy="36988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83"/>
          <p:cNvSpPr txBox="1"/>
          <p:nvPr>
            <p:ph type="title"/>
          </p:nvPr>
        </p:nvSpPr>
        <p:spPr>
          <a:xfrm>
            <a:off x="1017250" y="1496400"/>
            <a:ext cx="6930600" cy="2150700"/>
          </a:xfrm>
          <a:prstGeom prst="rect">
            <a:avLst/>
          </a:prstGeom>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n" sz="4300">
                <a:latin typeface="Montserrat"/>
                <a:ea typeface="Montserrat"/>
                <a:cs typeface="Montserrat"/>
                <a:sym typeface="Montserrat"/>
              </a:rPr>
              <a:t>Algorithm at a glance</a:t>
            </a:r>
            <a:endParaRPr sz="9400">
              <a:solidFill>
                <a:schemeClr val="accent3"/>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84"/>
          <p:cNvSpPr txBox="1"/>
          <p:nvPr/>
        </p:nvSpPr>
        <p:spPr>
          <a:xfrm>
            <a:off x="241425" y="461850"/>
            <a:ext cx="8492100" cy="366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2300">
                <a:solidFill>
                  <a:schemeClr val="lt1"/>
                </a:solidFill>
              </a:rPr>
              <a:t>Training</a:t>
            </a:r>
            <a:r>
              <a:rPr lang="en" sz="2300">
                <a:solidFill>
                  <a:schemeClr val="lt1"/>
                </a:solidFill>
              </a:rPr>
              <a:t>:</a:t>
            </a:r>
            <a:endParaRPr sz="2300">
              <a:solidFill>
                <a:schemeClr val="lt1"/>
              </a:solidFill>
            </a:endParaRPr>
          </a:p>
          <a:p>
            <a:pPr indent="-374650" lvl="0" marL="457200" rtl="0" algn="l">
              <a:lnSpc>
                <a:spcPct val="115000"/>
              </a:lnSpc>
              <a:spcBef>
                <a:spcPts val="1200"/>
              </a:spcBef>
              <a:spcAft>
                <a:spcPts val="0"/>
              </a:spcAft>
              <a:buClr>
                <a:schemeClr val="lt1"/>
              </a:buClr>
              <a:buSzPts val="2300"/>
              <a:buChar char="●"/>
            </a:pPr>
            <a:r>
              <a:rPr lang="en" sz="2300">
                <a:solidFill>
                  <a:schemeClr val="lt1"/>
                </a:solidFill>
              </a:rPr>
              <a:t>Split waveform data into segments of </a:t>
            </a:r>
            <a:r>
              <a:rPr i="1" lang="en" sz="2300">
                <a:solidFill>
                  <a:schemeClr val="lt1"/>
                </a:solidFill>
              </a:rPr>
              <a:t>n</a:t>
            </a:r>
            <a:r>
              <a:rPr lang="en" sz="2300">
                <a:solidFill>
                  <a:schemeClr val="lt1"/>
                </a:solidFill>
              </a:rPr>
              <a:t> samples</a:t>
            </a:r>
            <a:endParaRPr sz="2300">
              <a:solidFill>
                <a:schemeClr val="lt1"/>
              </a:solidFill>
            </a:endParaRPr>
          </a:p>
          <a:p>
            <a:pPr indent="-374650" lvl="0" marL="457200" rtl="0" algn="l">
              <a:lnSpc>
                <a:spcPct val="115000"/>
              </a:lnSpc>
              <a:spcBef>
                <a:spcPts val="0"/>
              </a:spcBef>
              <a:spcAft>
                <a:spcPts val="0"/>
              </a:spcAft>
              <a:buClr>
                <a:schemeClr val="lt1"/>
              </a:buClr>
              <a:buSzPts val="2300"/>
              <a:buChar char="●"/>
            </a:pPr>
            <a:r>
              <a:rPr lang="en" sz="2300">
                <a:solidFill>
                  <a:schemeClr val="lt1"/>
                </a:solidFill>
              </a:rPr>
              <a:t>Each segment representing one point</a:t>
            </a:r>
            <a:endParaRPr sz="2300">
              <a:solidFill>
                <a:schemeClr val="lt1"/>
              </a:solidFill>
            </a:endParaRPr>
          </a:p>
          <a:p>
            <a:pPr indent="-374650" lvl="0" marL="457200" rtl="0" algn="l">
              <a:lnSpc>
                <a:spcPct val="115000"/>
              </a:lnSpc>
              <a:spcBef>
                <a:spcPts val="0"/>
              </a:spcBef>
              <a:spcAft>
                <a:spcPts val="0"/>
              </a:spcAft>
              <a:buClr>
                <a:schemeClr val="lt1"/>
              </a:buClr>
              <a:buSzPts val="2300"/>
              <a:buChar char="●"/>
            </a:pPr>
            <a:r>
              <a:rPr lang="en" sz="2300">
                <a:solidFill>
                  <a:schemeClr val="lt1"/>
                </a:solidFill>
              </a:rPr>
              <a:t>Determine clustering of segment points, and determine the centres or </a:t>
            </a:r>
            <a:r>
              <a:rPr i="1" lang="en" sz="2300">
                <a:solidFill>
                  <a:schemeClr val="lt1"/>
                </a:solidFill>
              </a:rPr>
              <a:t>centroids</a:t>
            </a:r>
            <a:r>
              <a:rPr lang="en" sz="2300">
                <a:solidFill>
                  <a:schemeClr val="lt1"/>
                </a:solidFill>
              </a:rPr>
              <a:t> of the clusters</a:t>
            </a:r>
            <a:endParaRPr sz="2300">
              <a:solidFill>
                <a:schemeClr val="lt1"/>
              </a:solidFill>
            </a:endParaRPr>
          </a:p>
          <a:p>
            <a:pPr indent="-374650" lvl="0" marL="457200" rtl="0" algn="l">
              <a:lnSpc>
                <a:spcPct val="115000"/>
              </a:lnSpc>
              <a:spcBef>
                <a:spcPts val="0"/>
              </a:spcBef>
              <a:spcAft>
                <a:spcPts val="0"/>
              </a:spcAft>
              <a:buClr>
                <a:schemeClr val="lt1"/>
              </a:buClr>
              <a:buSzPts val="2300"/>
              <a:buChar char="●"/>
            </a:pPr>
            <a:r>
              <a:rPr lang="en" sz="2300">
                <a:solidFill>
                  <a:schemeClr val="lt1"/>
                </a:solidFill>
              </a:rPr>
              <a:t>Cluster centroids provide library of "normal" waveform shapes</a:t>
            </a:r>
            <a:endParaRPr sz="2300">
              <a:solidFill>
                <a:schemeClr val="lt1"/>
              </a:solidFill>
            </a:endParaRPr>
          </a:p>
          <a:p>
            <a:pPr indent="-228600" lvl="0" marL="228600" rtl="0" algn="just">
              <a:lnSpc>
                <a:spcPct val="115000"/>
              </a:lnSpc>
              <a:spcBef>
                <a:spcPts val="1200"/>
              </a:spcBef>
              <a:spcAft>
                <a:spcPts val="0"/>
              </a:spcAft>
              <a:buNone/>
            </a:pPr>
            <a:r>
              <a:t/>
            </a:r>
            <a:endParaRPr b="1" sz="2100">
              <a:solidFill>
                <a:srgbClr val="FFFFFF"/>
              </a:solidFill>
              <a:latin typeface="Maven Pro"/>
              <a:ea typeface="Maven Pro"/>
              <a:cs typeface="Maven Pro"/>
              <a:sym typeface="Maven Pr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85"/>
          <p:cNvSpPr txBox="1"/>
          <p:nvPr/>
        </p:nvSpPr>
        <p:spPr>
          <a:xfrm>
            <a:off x="587525" y="185525"/>
            <a:ext cx="8112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200">
                <a:solidFill>
                  <a:schemeClr val="lt1"/>
                </a:solidFill>
                <a:latin typeface="Maven Pro"/>
                <a:ea typeface="Maven Pro"/>
                <a:cs typeface="Maven Pro"/>
                <a:sym typeface="Maven Pro"/>
              </a:rPr>
              <a:t>Plot of segments produced</a:t>
            </a:r>
            <a:endParaRPr sz="3200">
              <a:solidFill>
                <a:schemeClr val="lt1"/>
              </a:solidFill>
              <a:latin typeface="Maven Pro"/>
              <a:ea typeface="Maven Pro"/>
              <a:cs typeface="Maven Pro"/>
              <a:sym typeface="Maven Pro"/>
            </a:endParaRPr>
          </a:p>
        </p:txBody>
      </p:sp>
      <p:pic>
        <p:nvPicPr>
          <p:cNvPr id="1025" name="Google Shape;1025;p85"/>
          <p:cNvPicPr preferRelativeResize="0"/>
          <p:nvPr/>
        </p:nvPicPr>
        <p:blipFill>
          <a:blip r:embed="rId3">
            <a:alphaModFix/>
          </a:blip>
          <a:stretch>
            <a:fillRect/>
          </a:stretch>
        </p:blipFill>
        <p:spPr>
          <a:xfrm>
            <a:off x="1913475" y="1136875"/>
            <a:ext cx="5460077" cy="35449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86"/>
          <p:cNvSpPr txBox="1"/>
          <p:nvPr/>
        </p:nvSpPr>
        <p:spPr>
          <a:xfrm>
            <a:off x="587525" y="185525"/>
            <a:ext cx="81120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200">
                <a:solidFill>
                  <a:schemeClr val="lt1"/>
                </a:solidFill>
                <a:latin typeface="Maven Pro"/>
                <a:ea typeface="Maven Pro"/>
                <a:cs typeface="Maven Pro"/>
                <a:sym typeface="Maven Pro"/>
              </a:rPr>
              <a:t>Plot after appending half sine wave into all the segments</a:t>
            </a:r>
            <a:endParaRPr sz="3200">
              <a:solidFill>
                <a:schemeClr val="lt1"/>
              </a:solidFill>
              <a:latin typeface="Maven Pro"/>
              <a:ea typeface="Maven Pro"/>
              <a:cs typeface="Maven Pro"/>
              <a:sym typeface="Maven Pro"/>
            </a:endParaRPr>
          </a:p>
          <a:p>
            <a:pPr indent="0" lvl="0" marL="0" rtl="0" algn="ctr">
              <a:spcBef>
                <a:spcPts val="0"/>
              </a:spcBef>
              <a:spcAft>
                <a:spcPts val="0"/>
              </a:spcAft>
              <a:buNone/>
            </a:pPr>
            <a:r>
              <a:t/>
            </a:r>
            <a:endParaRPr sz="3200">
              <a:solidFill>
                <a:schemeClr val="lt1"/>
              </a:solidFill>
              <a:latin typeface="Maven Pro"/>
              <a:ea typeface="Maven Pro"/>
              <a:cs typeface="Maven Pro"/>
              <a:sym typeface="Maven Pro"/>
            </a:endParaRPr>
          </a:p>
        </p:txBody>
      </p:sp>
      <p:pic>
        <p:nvPicPr>
          <p:cNvPr id="1031" name="Google Shape;1031;p86"/>
          <p:cNvPicPr preferRelativeResize="0"/>
          <p:nvPr/>
        </p:nvPicPr>
        <p:blipFill>
          <a:blip r:embed="rId3">
            <a:alphaModFix/>
          </a:blip>
          <a:stretch>
            <a:fillRect/>
          </a:stretch>
        </p:blipFill>
        <p:spPr>
          <a:xfrm>
            <a:off x="1704763" y="1396250"/>
            <a:ext cx="5877525" cy="34689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87"/>
          <p:cNvSpPr txBox="1"/>
          <p:nvPr/>
        </p:nvSpPr>
        <p:spPr>
          <a:xfrm>
            <a:off x="241425" y="461850"/>
            <a:ext cx="8492100" cy="4734000"/>
          </a:xfrm>
          <a:prstGeom prst="rect">
            <a:avLst/>
          </a:prstGeom>
          <a:noFill/>
          <a:ln>
            <a:noFill/>
          </a:ln>
        </p:spPr>
        <p:txBody>
          <a:bodyPr anchorCtr="0" anchor="t" bIns="91425" lIns="91425" spcFirstLastPara="1" rIns="91425" wrap="square" tIns="91425">
            <a:spAutoFit/>
          </a:bodyPr>
          <a:lstStyle/>
          <a:p>
            <a:pPr indent="-228600" lvl="0" marL="228600" rtl="0" algn="just">
              <a:lnSpc>
                <a:spcPct val="115000"/>
              </a:lnSpc>
              <a:spcBef>
                <a:spcPts val="0"/>
              </a:spcBef>
              <a:spcAft>
                <a:spcPts val="0"/>
              </a:spcAft>
              <a:buNone/>
            </a:pPr>
            <a:r>
              <a:rPr b="1" lang="en" sz="3000" u="sng">
                <a:solidFill>
                  <a:schemeClr val="lt1"/>
                </a:solidFill>
              </a:rPr>
              <a:t>Clustering &amp; Reconstruction from Clusters</a:t>
            </a:r>
            <a:endParaRPr b="1" sz="3000" u="sng">
              <a:solidFill>
                <a:schemeClr val="lt1"/>
              </a:solidFill>
            </a:endParaRPr>
          </a:p>
          <a:p>
            <a:pPr indent="-228600" lvl="0" marL="228600" rtl="0" algn="just">
              <a:lnSpc>
                <a:spcPct val="115000"/>
              </a:lnSpc>
              <a:spcBef>
                <a:spcPts val="0"/>
              </a:spcBef>
              <a:spcAft>
                <a:spcPts val="0"/>
              </a:spcAft>
              <a:buNone/>
            </a:pPr>
            <a:r>
              <a:rPr b="1" lang="en" sz="2300">
                <a:solidFill>
                  <a:schemeClr val="lt1"/>
                </a:solidFill>
              </a:rPr>
              <a:t>Using K means clustering algorithm to form clusters</a:t>
            </a:r>
            <a:endParaRPr b="1" sz="2300">
              <a:solidFill>
                <a:schemeClr val="lt1"/>
              </a:solidFill>
            </a:endParaRPr>
          </a:p>
          <a:p>
            <a:pPr indent="-228600" lvl="0" marL="228600" rtl="0" algn="just">
              <a:lnSpc>
                <a:spcPct val="115000"/>
              </a:lnSpc>
              <a:spcBef>
                <a:spcPts val="0"/>
              </a:spcBef>
              <a:spcAft>
                <a:spcPts val="0"/>
              </a:spcAft>
              <a:buNone/>
            </a:pPr>
            <a:r>
              <a:t/>
            </a:r>
            <a:endParaRPr b="1" sz="2300">
              <a:solidFill>
                <a:schemeClr val="lt1"/>
              </a:solidFill>
            </a:endParaRPr>
          </a:p>
          <a:p>
            <a:pPr indent="-374650" lvl="0" marL="457200" rtl="0" algn="just">
              <a:lnSpc>
                <a:spcPct val="115000"/>
              </a:lnSpc>
              <a:spcBef>
                <a:spcPts val="0"/>
              </a:spcBef>
              <a:spcAft>
                <a:spcPts val="0"/>
              </a:spcAft>
              <a:buClr>
                <a:schemeClr val="lt1"/>
              </a:buClr>
              <a:buSzPts val="2300"/>
              <a:buChar char="●"/>
            </a:pPr>
            <a:r>
              <a:rPr b="1" lang="en" sz="2300">
                <a:solidFill>
                  <a:schemeClr val="lt1"/>
                </a:solidFill>
              </a:rPr>
              <a:t>Split the data into overlapping segments</a:t>
            </a:r>
            <a:endParaRPr b="1" sz="2300">
              <a:solidFill>
                <a:schemeClr val="lt1"/>
              </a:solidFill>
            </a:endParaRPr>
          </a:p>
          <a:p>
            <a:pPr indent="-374650" lvl="0" marL="457200" rtl="0" algn="just">
              <a:lnSpc>
                <a:spcPct val="115000"/>
              </a:lnSpc>
              <a:spcBef>
                <a:spcPts val="0"/>
              </a:spcBef>
              <a:spcAft>
                <a:spcPts val="0"/>
              </a:spcAft>
              <a:buClr>
                <a:schemeClr val="lt1"/>
              </a:buClr>
              <a:buSzPts val="2300"/>
              <a:buChar char="●"/>
            </a:pPr>
            <a:r>
              <a:rPr b="1" lang="en" sz="2300">
                <a:solidFill>
                  <a:schemeClr val="lt1"/>
                </a:solidFill>
              </a:rPr>
              <a:t>Find the cluster centroid which best matches our segment</a:t>
            </a:r>
            <a:endParaRPr b="1" sz="2300">
              <a:solidFill>
                <a:schemeClr val="lt1"/>
              </a:solidFill>
            </a:endParaRPr>
          </a:p>
          <a:p>
            <a:pPr indent="-374650" lvl="0" marL="457200" rtl="0" algn="just">
              <a:lnSpc>
                <a:spcPct val="115000"/>
              </a:lnSpc>
              <a:spcBef>
                <a:spcPts val="0"/>
              </a:spcBef>
              <a:spcAft>
                <a:spcPts val="0"/>
              </a:spcAft>
              <a:buClr>
                <a:schemeClr val="lt1"/>
              </a:buClr>
              <a:buSzPts val="2300"/>
              <a:buChar char="●"/>
            </a:pPr>
            <a:r>
              <a:rPr b="1" lang="en" sz="2300">
                <a:solidFill>
                  <a:schemeClr val="lt1"/>
                </a:solidFill>
              </a:rPr>
              <a:t>Use that centroid as the reconstruction for that segment</a:t>
            </a:r>
            <a:endParaRPr b="1" sz="2300">
              <a:solidFill>
                <a:schemeClr val="lt1"/>
              </a:solidFill>
            </a:endParaRPr>
          </a:p>
          <a:p>
            <a:pPr indent="-374650" lvl="0" marL="457200" rtl="0" algn="just">
              <a:lnSpc>
                <a:spcPct val="115000"/>
              </a:lnSpc>
              <a:spcBef>
                <a:spcPts val="0"/>
              </a:spcBef>
              <a:spcAft>
                <a:spcPts val="0"/>
              </a:spcAft>
              <a:buClr>
                <a:schemeClr val="lt1"/>
              </a:buClr>
              <a:buSzPts val="2300"/>
              <a:buChar char="●"/>
            </a:pPr>
            <a:r>
              <a:rPr b="1" lang="en" sz="2300">
                <a:solidFill>
                  <a:schemeClr val="lt1"/>
                </a:solidFill>
              </a:rPr>
              <a:t>Join the reconstruction segments up to form the reconstruction</a:t>
            </a:r>
            <a:endParaRPr b="1" sz="2300">
              <a:solidFill>
                <a:schemeClr val="lt1"/>
              </a:solidFill>
            </a:endParaRPr>
          </a:p>
          <a:p>
            <a:pPr indent="-228600" lvl="0" marL="228600" rtl="0" algn="just">
              <a:lnSpc>
                <a:spcPct val="115000"/>
              </a:lnSpc>
              <a:spcBef>
                <a:spcPts val="0"/>
              </a:spcBef>
              <a:spcAft>
                <a:spcPts val="0"/>
              </a:spcAft>
              <a:buNone/>
            </a:pPr>
            <a:r>
              <a:t/>
            </a:r>
            <a:endParaRPr b="1" sz="2300">
              <a:solidFill>
                <a:schemeClr val="lt1"/>
              </a:solidFill>
            </a:endParaRPr>
          </a:p>
          <a:p>
            <a:pPr indent="-228600" lvl="0" marL="228600" rtl="0" algn="just">
              <a:lnSpc>
                <a:spcPct val="115000"/>
              </a:lnSpc>
              <a:spcBef>
                <a:spcPts val="0"/>
              </a:spcBef>
              <a:spcAft>
                <a:spcPts val="0"/>
              </a:spcAft>
              <a:buNone/>
            </a:pPr>
            <a:r>
              <a:t/>
            </a:r>
            <a:endParaRPr b="1" sz="2300">
              <a:solidFill>
                <a:schemeClr val="lt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88"/>
          <p:cNvSpPr txBox="1"/>
          <p:nvPr/>
        </p:nvSpPr>
        <p:spPr>
          <a:xfrm>
            <a:off x="587525" y="185525"/>
            <a:ext cx="8112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200">
                <a:solidFill>
                  <a:schemeClr val="lt1"/>
                </a:solidFill>
                <a:latin typeface="Maven Pro"/>
                <a:ea typeface="Maven Pro"/>
                <a:cs typeface="Maven Pro"/>
                <a:sym typeface="Maven Pro"/>
              </a:rPr>
              <a:t>Results</a:t>
            </a:r>
            <a:endParaRPr sz="3200">
              <a:solidFill>
                <a:schemeClr val="lt1"/>
              </a:solidFill>
              <a:latin typeface="Maven Pro"/>
              <a:ea typeface="Maven Pro"/>
              <a:cs typeface="Maven Pro"/>
              <a:sym typeface="Maven Pro"/>
            </a:endParaRPr>
          </a:p>
        </p:txBody>
      </p:sp>
      <p:pic>
        <p:nvPicPr>
          <p:cNvPr id="1042" name="Google Shape;1042;p88"/>
          <p:cNvPicPr preferRelativeResize="0"/>
          <p:nvPr/>
        </p:nvPicPr>
        <p:blipFill>
          <a:blip r:embed="rId3">
            <a:alphaModFix/>
          </a:blip>
          <a:stretch>
            <a:fillRect/>
          </a:stretch>
        </p:blipFill>
        <p:spPr>
          <a:xfrm>
            <a:off x="832700" y="1015025"/>
            <a:ext cx="7767948" cy="33038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89"/>
          <p:cNvSpPr txBox="1"/>
          <p:nvPr>
            <p:ph type="title"/>
          </p:nvPr>
        </p:nvSpPr>
        <p:spPr>
          <a:xfrm>
            <a:off x="1017250" y="1496400"/>
            <a:ext cx="6930600" cy="2150700"/>
          </a:xfrm>
          <a:prstGeom prst="rect">
            <a:avLst/>
          </a:prstGeom>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n" sz="3800">
                <a:latin typeface="Montserrat"/>
                <a:ea typeface="Montserrat"/>
                <a:cs typeface="Montserrat"/>
                <a:sym typeface="Montserrat"/>
              </a:rPr>
              <a:t>FURTHER IMPROVEMENTS</a:t>
            </a:r>
            <a:endParaRPr sz="8900">
              <a:solidFill>
                <a:schemeClr val="accent3"/>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90"/>
          <p:cNvSpPr txBox="1"/>
          <p:nvPr/>
        </p:nvSpPr>
        <p:spPr>
          <a:xfrm>
            <a:off x="683700" y="462800"/>
            <a:ext cx="8406600" cy="446400"/>
          </a:xfrm>
          <a:prstGeom prst="rect">
            <a:avLst/>
          </a:prstGeom>
          <a:noFill/>
          <a:ln>
            <a:noFill/>
          </a:ln>
        </p:spPr>
        <p:txBody>
          <a:bodyPr anchorCtr="0" anchor="t" bIns="91425" lIns="91425" spcFirstLastPara="1" rIns="91425" wrap="square" tIns="91425">
            <a:spAutoFit/>
          </a:bodyPr>
          <a:lstStyle/>
          <a:p>
            <a:pPr indent="-228600" lvl="0" marL="228600" rtl="0" algn="just">
              <a:lnSpc>
                <a:spcPct val="115000"/>
              </a:lnSpc>
              <a:spcBef>
                <a:spcPts val="0"/>
              </a:spcBef>
              <a:spcAft>
                <a:spcPts val="0"/>
              </a:spcAft>
              <a:buNone/>
            </a:pPr>
            <a:r>
              <a:t/>
            </a:r>
            <a:endParaRPr sz="1700">
              <a:solidFill>
                <a:srgbClr val="FFFFFF"/>
              </a:solidFill>
              <a:latin typeface="Montserrat"/>
              <a:ea typeface="Montserrat"/>
              <a:cs typeface="Montserrat"/>
              <a:sym typeface="Montserrat"/>
            </a:endParaRPr>
          </a:p>
        </p:txBody>
      </p:sp>
      <p:sp>
        <p:nvSpPr>
          <p:cNvPr id="1053" name="Google Shape;1053;p90"/>
          <p:cNvSpPr txBox="1"/>
          <p:nvPr/>
        </p:nvSpPr>
        <p:spPr>
          <a:xfrm>
            <a:off x="617850" y="1387800"/>
            <a:ext cx="7825800" cy="1904700"/>
          </a:xfrm>
          <a:prstGeom prst="rect">
            <a:avLst/>
          </a:prstGeom>
          <a:noFill/>
          <a:ln>
            <a:noFill/>
          </a:ln>
        </p:spPr>
        <p:txBody>
          <a:bodyPr anchorCtr="0" anchor="t" bIns="91425" lIns="91425" spcFirstLastPara="1" rIns="91425" wrap="square" tIns="91425">
            <a:spAutoFit/>
          </a:bodyPr>
          <a:lstStyle/>
          <a:p>
            <a:pPr indent="-336550" lvl="0" marL="457200" rtl="0" algn="just">
              <a:lnSpc>
                <a:spcPct val="115000"/>
              </a:lnSpc>
              <a:spcBef>
                <a:spcPts val="0"/>
              </a:spcBef>
              <a:spcAft>
                <a:spcPts val="0"/>
              </a:spcAft>
              <a:buClr>
                <a:schemeClr val="lt1"/>
              </a:buClr>
              <a:buSzPts val="1700"/>
              <a:buFont typeface="Montserrat"/>
              <a:buChar char="●"/>
            </a:pPr>
            <a:r>
              <a:rPr lang="en" sz="1700">
                <a:solidFill>
                  <a:schemeClr val="lt1"/>
                </a:solidFill>
                <a:latin typeface="Montserrat"/>
                <a:ea typeface="Montserrat"/>
                <a:cs typeface="Montserrat"/>
                <a:sym typeface="Montserrat"/>
              </a:rPr>
              <a:t>A GSM module could be added.</a:t>
            </a:r>
            <a:endParaRPr sz="1700">
              <a:solidFill>
                <a:schemeClr val="lt1"/>
              </a:solidFill>
              <a:latin typeface="Montserrat"/>
              <a:ea typeface="Montserrat"/>
              <a:cs typeface="Montserrat"/>
              <a:sym typeface="Montserrat"/>
            </a:endParaRPr>
          </a:p>
          <a:p>
            <a:pPr indent="-336550" lvl="0" marL="457200" rtl="0" algn="just">
              <a:lnSpc>
                <a:spcPct val="115000"/>
              </a:lnSpc>
              <a:spcBef>
                <a:spcPts val="0"/>
              </a:spcBef>
              <a:spcAft>
                <a:spcPts val="0"/>
              </a:spcAft>
              <a:buClr>
                <a:schemeClr val="lt1"/>
              </a:buClr>
              <a:buSzPts val="1700"/>
              <a:buFont typeface="Montserrat"/>
              <a:buChar char="●"/>
            </a:pPr>
            <a:r>
              <a:rPr lang="en" sz="1700">
                <a:solidFill>
                  <a:schemeClr val="lt1"/>
                </a:solidFill>
                <a:latin typeface="Montserrat"/>
                <a:ea typeface="Montserrat"/>
                <a:cs typeface="Montserrat"/>
                <a:sym typeface="Montserrat"/>
              </a:rPr>
              <a:t>The system could be integrated with cloud computing..</a:t>
            </a:r>
            <a:endParaRPr sz="1700">
              <a:solidFill>
                <a:schemeClr val="lt1"/>
              </a:solidFill>
              <a:latin typeface="Montserrat"/>
              <a:ea typeface="Montserrat"/>
              <a:cs typeface="Montserrat"/>
              <a:sym typeface="Montserrat"/>
            </a:endParaRPr>
          </a:p>
          <a:p>
            <a:pPr indent="-336550" lvl="0" marL="457200" rtl="0" algn="just">
              <a:lnSpc>
                <a:spcPct val="115000"/>
              </a:lnSpc>
              <a:spcBef>
                <a:spcPts val="0"/>
              </a:spcBef>
              <a:spcAft>
                <a:spcPts val="0"/>
              </a:spcAft>
              <a:buClr>
                <a:schemeClr val="lt1"/>
              </a:buClr>
              <a:buSzPts val="1700"/>
              <a:buFont typeface="Montserrat"/>
              <a:buChar char="●"/>
            </a:pPr>
            <a:r>
              <a:rPr lang="en" sz="1700">
                <a:solidFill>
                  <a:schemeClr val="lt1"/>
                </a:solidFill>
                <a:latin typeface="Montserrat"/>
                <a:ea typeface="Montserrat"/>
                <a:cs typeface="Montserrat"/>
                <a:sym typeface="Montserrat"/>
              </a:rPr>
              <a:t>An application or website could be developed.</a:t>
            </a:r>
            <a:endParaRPr sz="1700">
              <a:solidFill>
                <a:schemeClr val="lt1"/>
              </a:solidFill>
              <a:latin typeface="Montserrat"/>
              <a:ea typeface="Montserrat"/>
              <a:cs typeface="Montserrat"/>
              <a:sym typeface="Montserrat"/>
            </a:endParaRPr>
          </a:p>
          <a:p>
            <a:pPr indent="-336550" lvl="0" marL="457200" rtl="0" algn="just">
              <a:lnSpc>
                <a:spcPct val="115000"/>
              </a:lnSpc>
              <a:spcBef>
                <a:spcPts val="0"/>
              </a:spcBef>
              <a:spcAft>
                <a:spcPts val="0"/>
              </a:spcAft>
              <a:buClr>
                <a:schemeClr val="lt1"/>
              </a:buClr>
              <a:buSzPts val="1700"/>
              <a:buFont typeface="Montserrat"/>
              <a:buChar char="●"/>
            </a:pPr>
            <a:r>
              <a:rPr lang="en" sz="1700">
                <a:solidFill>
                  <a:schemeClr val="lt1"/>
                </a:solidFill>
                <a:latin typeface="Montserrat"/>
                <a:ea typeface="Montserrat"/>
                <a:cs typeface="Montserrat"/>
                <a:sym typeface="Montserrat"/>
              </a:rPr>
              <a:t>Instead of using Euclidean Distance in K means clustering we could use Distance time warping for getting better results.</a:t>
            </a:r>
            <a:endParaRPr sz="17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latin typeface="Maven Pro"/>
              <a:ea typeface="Maven Pro"/>
              <a:cs typeface="Maven Pro"/>
              <a:sym typeface="Maven Pr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91"/>
          <p:cNvSpPr txBox="1"/>
          <p:nvPr/>
        </p:nvSpPr>
        <p:spPr>
          <a:xfrm>
            <a:off x="26850" y="83975"/>
            <a:ext cx="9090300" cy="507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2100">
                <a:solidFill>
                  <a:srgbClr val="FFFFFF"/>
                </a:solidFill>
                <a:latin typeface="Times New Roman"/>
                <a:ea typeface="Times New Roman"/>
                <a:cs typeface="Times New Roman"/>
                <a:sym typeface="Times New Roman"/>
              </a:rPr>
              <a:t>References</a:t>
            </a:r>
            <a:endParaRPr b="1" i="1" sz="21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300">
                <a:solidFill>
                  <a:srgbClr val="FFFFFF"/>
                </a:solidFill>
                <a:latin typeface="Times New Roman"/>
                <a:ea typeface="Times New Roman"/>
                <a:cs typeface="Times New Roman"/>
                <a:sym typeface="Times New Roman"/>
              </a:rPr>
              <a:t> </a:t>
            </a:r>
            <a:endParaRPr sz="13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300">
                <a:solidFill>
                  <a:srgbClr val="FFFFFF"/>
                </a:solidFill>
                <a:latin typeface="Times New Roman"/>
                <a:ea typeface="Times New Roman"/>
                <a:cs typeface="Times New Roman"/>
                <a:sym typeface="Times New Roman"/>
              </a:rPr>
              <a:t>[1] </a:t>
            </a:r>
            <a:r>
              <a:rPr i="1" lang="en" sz="1300">
                <a:solidFill>
                  <a:srgbClr val="FFFFFF"/>
                </a:solidFill>
                <a:uFill>
                  <a:noFill/>
                </a:uFill>
                <a:latin typeface="Times New Roman"/>
                <a:ea typeface="Times New Roman"/>
                <a:cs typeface="Times New Roman"/>
                <a:sym typeface="Times New Roman"/>
                <a:hlinkClick r:id="rId3">
                  <a:extLst>
                    <a:ext uri="{A12FA001-AC4F-418D-AE19-62706E023703}">
                      <ahyp:hlinkClr val="tx"/>
                    </a:ext>
                  </a:extLst>
                </a:hlinkClick>
              </a:rPr>
              <a:t> </a:t>
            </a:r>
            <a:r>
              <a:rPr i="1" lang="en" sz="1300" u="sng">
                <a:solidFill>
                  <a:srgbClr val="FFFFFF"/>
                </a:solidFill>
                <a:latin typeface="Times New Roman"/>
                <a:ea typeface="Times New Roman"/>
                <a:cs typeface="Times New Roman"/>
                <a:sym typeface="Times New Roman"/>
                <a:hlinkClick r:id="rId4">
                  <a:extLst>
                    <a:ext uri="{A12FA001-AC4F-418D-AE19-62706E023703}">
                      <ahyp:hlinkClr val="tx"/>
                    </a:ext>
                  </a:extLst>
                </a:hlinkClick>
              </a:rPr>
              <a:t>https://www.who.int/health-topics/air-pollution#tab=tab_1</a:t>
            </a:r>
            <a:endParaRPr i="1" sz="1300" u="sng">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300">
                <a:solidFill>
                  <a:srgbClr val="FFFFFF"/>
                </a:solidFill>
                <a:latin typeface="Times New Roman"/>
                <a:ea typeface="Times New Roman"/>
                <a:cs typeface="Times New Roman"/>
                <a:sym typeface="Times New Roman"/>
              </a:rPr>
              <a:t> </a:t>
            </a:r>
            <a:endParaRPr i="1" sz="13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300">
                <a:solidFill>
                  <a:srgbClr val="FFFFFF"/>
                </a:solidFill>
                <a:latin typeface="Times New Roman"/>
                <a:ea typeface="Times New Roman"/>
                <a:cs typeface="Times New Roman"/>
                <a:sym typeface="Times New Roman"/>
              </a:rPr>
              <a:t>[2]</a:t>
            </a:r>
            <a:r>
              <a:rPr i="1" lang="en" sz="1300">
                <a:solidFill>
                  <a:srgbClr val="FFFFFF"/>
                </a:solidFill>
                <a:uFill>
                  <a:noFill/>
                </a:uFill>
                <a:latin typeface="Times New Roman"/>
                <a:ea typeface="Times New Roman"/>
                <a:cs typeface="Times New Roman"/>
                <a:sym typeface="Times New Roman"/>
                <a:hlinkClick r:id="rId5">
                  <a:extLst>
                    <a:ext uri="{A12FA001-AC4F-418D-AE19-62706E023703}">
                      <ahyp:hlinkClr val="tx"/>
                    </a:ext>
                  </a:extLst>
                </a:hlinkClick>
              </a:rPr>
              <a:t> </a:t>
            </a:r>
            <a:r>
              <a:rPr i="1" lang="en" sz="1300" u="sng">
                <a:solidFill>
                  <a:srgbClr val="FFFFFF"/>
                </a:solidFill>
                <a:latin typeface="Times New Roman"/>
                <a:ea typeface="Times New Roman"/>
                <a:cs typeface="Times New Roman"/>
                <a:sym typeface="Times New Roman"/>
                <a:hlinkClick r:id="rId6">
                  <a:extLst>
                    <a:ext uri="{A12FA001-AC4F-418D-AE19-62706E023703}">
                      <ahyp:hlinkClr val="tx"/>
                    </a:ext>
                  </a:extLst>
                </a:hlinkClick>
              </a:rPr>
              <a:t>https://www.iqair.com/us/india</a:t>
            </a:r>
            <a:endParaRPr i="1" sz="1300" u="sng">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300">
                <a:solidFill>
                  <a:srgbClr val="FFFFFF"/>
                </a:solidFill>
                <a:latin typeface="Times New Roman"/>
                <a:ea typeface="Times New Roman"/>
                <a:cs typeface="Times New Roman"/>
                <a:sym typeface="Times New Roman"/>
              </a:rPr>
              <a:t> </a:t>
            </a:r>
            <a:endParaRPr i="1" sz="1300">
              <a:solidFill>
                <a:srgbClr val="FFFFFF"/>
              </a:solidFill>
              <a:latin typeface="Times New Roman"/>
              <a:ea typeface="Times New Roman"/>
              <a:cs typeface="Times New Roman"/>
              <a:sym typeface="Times New Roman"/>
            </a:endParaRPr>
          </a:p>
          <a:p>
            <a:pPr indent="-177800" lvl="0" marL="177800" rtl="0" algn="l">
              <a:lnSpc>
                <a:spcPct val="115000"/>
              </a:lnSpc>
              <a:spcBef>
                <a:spcPts val="0"/>
              </a:spcBef>
              <a:spcAft>
                <a:spcPts val="0"/>
              </a:spcAft>
              <a:buNone/>
            </a:pPr>
            <a:r>
              <a:rPr i="1" lang="en" sz="1200">
                <a:solidFill>
                  <a:srgbClr val="FFFFFF"/>
                </a:solidFill>
                <a:latin typeface="Times New Roman"/>
                <a:ea typeface="Times New Roman"/>
                <a:cs typeface="Times New Roman"/>
                <a:sym typeface="Times New Roman"/>
              </a:rPr>
              <a:t>[3] Arduino Nano https://www.electronicscomp.com/arduino-nano-3.0-development-board?search=arduino%20nano</a:t>
            </a:r>
            <a:endParaRPr i="1" sz="1200">
              <a:solidFill>
                <a:srgbClr val="FFFFFF"/>
              </a:solidFill>
              <a:latin typeface="Times New Roman"/>
              <a:ea typeface="Times New Roman"/>
              <a:cs typeface="Times New Roman"/>
              <a:sym typeface="Times New Roman"/>
            </a:endParaRPr>
          </a:p>
          <a:p>
            <a:pPr indent="-177800" lvl="0" marL="177800" rtl="0" algn="l">
              <a:lnSpc>
                <a:spcPct val="115000"/>
              </a:lnSpc>
              <a:spcBef>
                <a:spcPts val="0"/>
              </a:spcBef>
              <a:spcAft>
                <a:spcPts val="0"/>
              </a:spcAft>
              <a:buNone/>
            </a:pPr>
            <a:r>
              <a:rPr i="1" lang="en" sz="1200">
                <a:solidFill>
                  <a:srgbClr val="FFFFFF"/>
                </a:solidFill>
                <a:latin typeface="Times New Roman"/>
                <a:ea typeface="Times New Roman"/>
                <a:cs typeface="Times New Roman"/>
                <a:sym typeface="Times New Roman"/>
              </a:rPr>
              <a:t> </a:t>
            </a:r>
            <a:endParaRPr i="1" sz="1200">
              <a:solidFill>
                <a:srgbClr val="FFFFFF"/>
              </a:solidFill>
              <a:latin typeface="Times New Roman"/>
              <a:ea typeface="Times New Roman"/>
              <a:cs typeface="Times New Roman"/>
              <a:sym typeface="Times New Roman"/>
            </a:endParaRPr>
          </a:p>
          <a:p>
            <a:pPr indent="-177800" lvl="0" marL="177800" rtl="0" algn="l">
              <a:lnSpc>
                <a:spcPct val="115000"/>
              </a:lnSpc>
              <a:spcBef>
                <a:spcPts val="0"/>
              </a:spcBef>
              <a:spcAft>
                <a:spcPts val="0"/>
              </a:spcAft>
              <a:buNone/>
            </a:pPr>
            <a:r>
              <a:rPr i="1" lang="en" sz="1200">
                <a:solidFill>
                  <a:srgbClr val="FFFFFF"/>
                </a:solidFill>
                <a:latin typeface="Times New Roman"/>
                <a:ea typeface="Times New Roman"/>
                <a:cs typeface="Times New Roman"/>
                <a:sym typeface="Times New Roman"/>
              </a:rPr>
              <a:t>[4] Dust Sensor</a:t>
            </a:r>
            <a:r>
              <a:rPr i="1" lang="en" sz="1200">
                <a:solidFill>
                  <a:srgbClr val="FFFFFF"/>
                </a:solidFill>
                <a:uFill>
                  <a:noFill/>
                </a:uFill>
                <a:latin typeface="Times New Roman"/>
                <a:ea typeface="Times New Roman"/>
                <a:cs typeface="Times New Roman"/>
                <a:sym typeface="Times New Roman"/>
                <a:hlinkClick r:id="rId7">
                  <a:extLst>
                    <a:ext uri="{A12FA001-AC4F-418D-AE19-62706E023703}">
                      <ahyp:hlinkClr val="tx"/>
                    </a:ext>
                  </a:extLst>
                </a:hlinkClick>
              </a:rPr>
              <a:t> </a:t>
            </a:r>
            <a:r>
              <a:rPr i="1" lang="en" sz="1200" u="sng">
                <a:solidFill>
                  <a:srgbClr val="FFFFFF"/>
                </a:solidFill>
                <a:latin typeface="Times New Roman"/>
                <a:ea typeface="Times New Roman"/>
                <a:cs typeface="Times New Roman"/>
                <a:sym typeface="Times New Roman"/>
                <a:hlinkClick r:id="rId8">
                  <a:extLst>
                    <a:ext uri="{A12FA001-AC4F-418D-AE19-62706E023703}">
                      <ahyp:hlinkClr val="tx"/>
                    </a:ext>
                  </a:extLst>
                </a:hlinkClick>
              </a:rPr>
              <a:t>https://www.electronicscomp.com/gp2y1010au0f-optical-dust-sensor-module?search=dust</a:t>
            </a:r>
            <a:endParaRPr i="1" sz="1200" u="sng">
              <a:solidFill>
                <a:srgbClr val="FFFFFF"/>
              </a:solidFill>
              <a:latin typeface="Times New Roman"/>
              <a:ea typeface="Times New Roman"/>
              <a:cs typeface="Times New Roman"/>
              <a:sym typeface="Times New Roman"/>
            </a:endParaRPr>
          </a:p>
          <a:p>
            <a:pPr indent="-177800" lvl="0" marL="177800" rtl="0" algn="l">
              <a:lnSpc>
                <a:spcPct val="115000"/>
              </a:lnSpc>
              <a:spcBef>
                <a:spcPts val="0"/>
              </a:spcBef>
              <a:spcAft>
                <a:spcPts val="0"/>
              </a:spcAft>
              <a:buNone/>
            </a:pPr>
            <a:r>
              <a:rPr i="1" lang="en" sz="1200">
                <a:solidFill>
                  <a:srgbClr val="FFFFFF"/>
                </a:solidFill>
                <a:latin typeface="Times New Roman"/>
                <a:ea typeface="Times New Roman"/>
                <a:cs typeface="Times New Roman"/>
                <a:sym typeface="Times New Roman"/>
              </a:rPr>
              <a:t> </a:t>
            </a:r>
            <a:endParaRPr i="1" sz="1200">
              <a:solidFill>
                <a:srgbClr val="FFFFFF"/>
              </a:solidFill>
              <a:latin typeface="Times New Roman"/>
              <a:ea typeface="Times New Roman"/>
              <a:cs typeface="Times New Roman"/>
              <a:sym typeface="Times New Roman"/>
            </a:endParaRPr>
          </a:p>
          <a:p>
            <a:pPr indent="-177800" lvl="0" marL="177800" rtl="0" algn="l">
              <a:lnSpc>
                <a:spcPct val="115000"/>
              </a:lnSpc>
              <a:spcBef>
                <a:spcPts val="0"/>
              </a:spcBef>
              <a:spcAft>
                <a:spcPts val="0"/>
              </a:spcAft>
              <a:buNone/>
            </a:pPr>
            <a:r>
              <a:rPr i="1" lang="en" sz="1200">
                <a:solidFill>
                  <a:srgbClr val="FFFFFF"/>
                </a:solidFill>
                <a:latin typeface="Times New Roman"/>
                <a:ea typeface="Times New Roman"/>
                <a:cs typeface="Times New Roman"/>
                <a:sym typeface="Times New Roman"/>
              </a:rPr>
              <a:t>[5] LPG Sensor</a:t>
            </a:r>
            <a:r>
              <a:rPr i="1" lang="en" sz="1200">
                <a:solidFill>
                  <a:srgbClr val="FFFFFF"/>
                </a:solidFill>
                <a:uFill>
                  <a:noFill/>
                </a:uFill>
                <a:latin typeface="Times New Roman"/>
                <a:ea typeface="Times New Roman"/>
                <a:cs typeface="Times New Roman"/>
                <a:sym typeface="Times New Roman"/>
                <a:hlinkClick r:id="rId9">
                  <a:extLst>
                    <a:ext uri="{A12FA001-AC4F-418D-AE19-62706E023703}">
                      <ahyp:hlinkClr val="tx"/>
                    </a:ext>
                  </a:extLst>
                </a:hlinkClick>
              </a:rPr>
              <a:t> </a:t>
            </a:r>
            <a:r>
              <a:rPr i="1" lang="en" sz="1200" u="sng">
                <a:solidFill>
                  <a:srgbClr val="FFFFFF"/>
                </a:solidFill>
                <a:latin typeface="Times New Roman"/>
                <a:ea typeface="Times New Roman"/>
                <a:cs typeface="Times New Roman"/>
                <a:sym typeface="Times New Roman"/>
                <a:hlinkClick r:id="rId10">
                  <a:extLst>
                    <a:ext uri="{A12FA001-AC4F-418D-AE19-62706E023703}">
                      <ahyp:hlinkClr val="tx"/>
                    </a:ext>
                  </a:extLst>
                </a:hlinkClick>
              </a:rPr>
              <a:t>https://www.electronicscomp.com/mq2-flammable-gas-smoke-sensor-module-india?search=MQ2</a:t>
            </a:r>
            <a:endParaRPr i="1" sz="1200" u="sng">
              <a:solidFill>
                <a:srgbClr val="FFFFFF"/>
              </a:solidFill>
              <a:latin typeface="Times New Roman"/>
              <a:ea typeface="Times New Roman"/>
              <a:cs typeface="Times New Roman"/>
              <a:sym typeface="Times New Roman"/>
            </a:endParaRPr>
          </a:p>
          <a:p>
            <a:pPr indent="-177800" lvl="0" marL="177800" rtl="0" algn="l">
              <a:lnSpc>
                <a:spcPct val="115000"/>
              </a:lnSpc>
              <a:spcBef>
                <a:spcPts val="0"/>
              </a:spcBef>
              <a:spcAft>
                <a:spcPts val="0"/>
              </a:spcAft>
              <a:buNone/>
            </a:pPr>
            <a:r>
              <a:rPr i="1" lang="en" sz="1200">
                <a:solidFill>
                  <a:srgbClr val="FFFFFF"/>
                </a:solidFill>
                <a:latin typeface="Times New Roman"/>
                <a:ea typeface="Times New Roman"/>
                <a:cs typeface="Times New Roman"/>
                <a:sym typeface="Times New Roman"/>
              </a:rPr>
              <a:t> </a:t>
            </a:r>
            <a:endParaRPr i="1" sz="12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solidFill>
                  <a:srgbClr val="FFFFFF"/>
                </a:solidFill>
                <a:latin typeface="Times New Roman"/>
                <a:ea typeface="Times New Roman"/>
                <a:cs typeface="Times New Roman"/>
                <a:sym typeface="Times New Roman"/>
              </a:rPr>
              <a:t>[6] ESP8266</a:t>
            </a:r>
            <a:r>
              <a:rPr i="1" lang="en" sz="1200">
                <a:solidFill>
                  <a:srgbClr val="FFFFFF"/>
                </a:solidFill>
                <a:uFill>
                  <a:noFill/>
                </a:uFill>
                <a:latin typeface="Times New Roman"/>
                <a:ea typeface="Times New Roman"/>
                <a:cs typeface="Times New Roman"/>
                <a:sym typeface="Times New Roman"/>
                <a:hlinkClick r:id="rId11">
                  <a:extLst>
                    <a:ext uri="{A12FA001-AC4F-418D-AE19-62706E023703}">
                      <ahyp:hlinkClr val="tx"/>
                    </a:ext>
                  </a:extLst>
                </a:hlinkClick>
              </a:rPr>
              <a:t> </a:t>
            </a:r>
            <a:r>
              <a:rPr i="1" lang="en" sz="1200" u="sng">
                <a:solidFill>
                  <a:srgbClr val="FFFFFF"/>
                </a:solidFill>
                <a:latin typeface="Times New Roman"/>
                <a:ea typeface="Times New Roman"/>
                <a:cs typeface="Times New Roman"/>
                <a:sym typeface="Times New Roman"/>
                <a:hlinkClick r:id="rId12">
                  <a:extLst>
                    <a:ext uri="{A12FA001-AC4F-418D-AE19-62706E023703}">
                      <ahyp:hlinkClr val="tx"/>
                    </a:ext>
                  </a:extLst>
                </a:hlinkClick>
              </a:rPr>
              <a:t>https://www.electronicscomp.com/ai-thinker-nodemcu-esp8266-development-board?search=ESP8266</a:t>
            </a:r>
            <a:endParaRPr i="1" sz="1200" u="sng">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solidFill>
                  <a:srgbClr val="FFFFFF"/>
                </a:solidFill>
                <a:latin typeface="Times New Roman"/>
                <a:ea typeface="Times New Roman"/>
                <a:cs typeface="Times New Roman"/>
                <a:sym typeface="Times New Roman"/>
              </a:rPr>
              <a:t> </a:t>
            </a:r>
            <a:endParaRPr i="1" sz="12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solidFill>
                  <a:srgbClr val="FFFFFF"/>
                </a:solidFill>
                <a:latin typeface="Times New Roman"/>
                <a:ea typeface="Times New Roman"/>
                <a:cs typeface="Times New Roman"/>
                <a:sym typeface="Times New Roman"/>
              </a:rPr>
              <a:t>[7] I2C LCD Module</a:t>
            </a:r>
            <a:r>
              <a:rPr i="1" lang="en" sz="1200">
                <a:solidFill>
                  <a:srgbClr val="FFFFFF"/>
                </a:solidFill>
                <a:uFill>
                  <a:noFill/>
                </a:uFill>
                <a:latin typeface="Times New Roman"/>
                <a:ea typeface="Times New Roman"/>
                <a:cs typeface="Times New Roman"/>
                <a:sym typeface="Times New Roman"/>
                <a:hlinkClick r:id="rId13">
                  <a:extLst>
                    <a:ext uri="{A12FA001-AC4F-418D-AE19-62706E023703}">
                      <ahyp:hlinkClr val="tx"/>
                    </a:ext>
                  </a:extLst>
                </a:hlinkClick>
              </a:rPr>
              <a:t> </a:t>
            </a:r>
            <a:r>
              <a:rPr i="1" lang="en" sz="1200" u="sng">
                <a:solidFill>
                  <a:srgbClr val="FFFFFF"/>
                </a:solidFill>
                <a:latin typeface="Times New Roman"/>
                <a:ea typeface="Times New Roman"/>
                <a:cs typeface="Times New Roman"/>
                <a:sym typeface="Times New Roman"/>
                <a:hlinkClick r:id="rId14">
                  <a:extLst>
                    <a:ext uri="{A12FA001-AC4F-418D-AE19-62706E023703}">
                      <ahyp:hlinkClr val="tx"/>
                    </a:ext>
                  </a:extLst>
                </a:hlinkClick>
              </a:rPr>
              <a:t>https://www.electronicscomp.com/1602-blue-lcd-display-with-i2c-interface?search=LCD</a:t>
            </a:r>
            <a:endParaRPr i="1" sz="1200" u="sng">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solidFill>
                  <a:srgbClr val="FFFFFF"/>
                </a:solidFill>
                <a:latin typeface="Times New Roman"/>
                <a:ea typeface="Times New Roman"/>
                <a:cs typeface="Times New Roman"/>
                <a:sym typeface="Times New Roman"/>
              </a:rPr>
              <a:t> </a:t>
            </a:r>
            <a:endParaRPr i="1" sz="12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solidFill>
                  <a:srgbClr val="FFFFFF"/>
                </a:solidFill>
                <a:latin typeface="Times New Roman"/>
                <a:ea typeface="Times New Roman"/>
                <a:cs typeface="Times New Roman"/>
                <a:sym typeface="Times New Roman"/>
              </a:rPr>
              <a:t>[8] 5V Relay https://www.electronicscomp.com/4-channel-5v-relay-module-with-optocoupler?search=5V%20relay</a:t>
            </a:r>
            <a:endParaRPr i="1" sz="12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solidFill>
                  <a:srgbClr val="FFFFFF"/>
                </a:solidFill>
                <a:latin typeface="Times New Roman"/>
                <a:ea typeface="Times New Roman"/>
                <a:cs typeface="Times New Roman"/>
                <a:sym typeface="Times New Roman"/>
              </a:rPr>
              <a:t> </a:t>
            </a:r>
            <a:endParaRPr i="1" sz="12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solidFill>
                  <a:srgbClr val="FFFFFF"/>
                </a:solidFill>
                <a:latin typeface="Times New Roman"/>
                <a:ea typeface="Times New Roman"/>
                <a:cs typeface="Times New Roman"/>
                <a:sym typeface="Times New Roman"/>
              </a:rPr>
              <a:t>[9] gp2y1010au0f datasheet</a:t>
            </a:r>
            <a:r>
              <a:rPr i="1" lang="en" sz="1200">
                <a:solidFill>
                  <a:srgbClr val="FFFFFF"/>
                </a:solidFill>
                <a:uFill>
                  <a:noFill/>
                </a:uFill>
                <a:latin typeface="Times New Roman"/>
                <a:ea typeface="Times New Roman"/>
                <a:cs typeface="Times New Roman"/>
                <a:sym typeface="Times New Roman"/>
                <a:hlinkClick r:id="rId15">
                  <a:extLst>
                    <a:ext uri="{A12FA001-AC4F-418D-AE19-62706E023703}">
                      <ahyp:hlinkClr val="tx"/>
                    </a:ext>
                  </a:extLst>
                </a:hlinkClick>
              </a:rPr>
              <a:t> </a:t>
            </a:r>
            <a:r>
              <a:rPr i="1" lang="en" sz="1200" u="sng">
                <a:solidFill>
                  <a:srgbClr val="FFFFFF"/>
                </a:solidFill>
                <a:latin typeface="Times New Roman"/>
                <a:ea typeface="Times New Roman"/>
                <a:cs typeface="Times New Roman"/>
                <a:sym typeface="Times New Roman"/>
                <a:hlinkClick r:id="rId16">
                  <a:extLst>
                    <a:ext uri="{A12FA001-AC4F-418D-AE19-62706E023703}">
                      <ahyp:hlinkClr val="tx"/>
                    </a:ext>
                  </a:extLst>
                </a:hlinkClick>
              </a:rPr>
              <a:t>https://global.sharp/products/device/lineup/data/pdf/datasheet/gp2y1010au_appl_e.pdf</a:t>
            </a:r>
            <a:endParaRPr i="1" sz="1200" u="sng">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solidFill>
                  <a:srgbClr val="FFFFFF"/>
                </a:solidFill>
                <a:latin typeface="Times New Roman"/>
                <a:ea typeface="Times New Roman"/>
                <a:cs typeface="Times New Roman"/>
                <a:sym typeface="Times New Roman"/>
              </a:rPr>
              <a:t> </a:t>
            </a:r>
            <a:endParaRPr i="1" sz="12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solidFill>
                  <a:srgbClr val="FFFFFF"/>
                </a:solidFill>
                <a:latin typeface="Times New Roman"/>
                <a:ea typeface="Times New Roman"/>
                <a:cs typeface="Times New Roman"/>
                <a:sym typeface="Times New Roman"/>
              </a:rPr>
              <a:t>[10] https://github.com/esp8266/Arduino</a:t>
            </a:r>
            <a:endParaRPr i="1" sz="12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FFFFFF"/>
                </a:solidFill>
                <a:latin typeface="Times New Roman"/>
                <a:ea typeface="Times New Roman"/>
                <a:cs typeface="Times New Roman"/>
                <a:sym typeface="Times New Roman"/>
              </a:rPr>
              <a:t> </a:t>
            </a:r>
            <a:endParaRPr sz="1200">
              <a:solidFill>
                <a:srgbClr val="FFFFFF"/>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29"/>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9"/>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9"/>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9"/>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 name="Google Shape;550;p29"/>
          <p:cNvGrpSpPr/>
          <p:nvPr/>
        </p:nvGrpSpPr>
        <p:grpSpPr>
          <a:xfrm>
            <a:off x="6232314" y="3696331"/>
            <a:ext cx="121434" cy="1073147"/>
            <a:chOff x="6232314" y="3696331"/>
            <a:chExt cx="121434" cy="1073147"/>
          </a:xfrm>
        </p:grpSpPr>
        <p:sp>
          <p:nvSpPr>
            <p:cNvPr id="551" name="Google Shape;551;p29"/>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 name="Google Shape;553;p29"/>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 name="Google Shape;555;p29"/>
          <p:cNvGrpSpPr/>
          <p:nvPr/>
        </p:nvGrpSpPr>
        <p:grpSpPr>
          <a:xfrm>
            <a:off x="4472500" y="3928605"/>
            <a:ext cx="199001" cy="867198"/>
            <a:chOff x="4475150" y="4052605"/>
            <a:chExt cx="199001" cy="867198"/>
          </a:xfrm>
        </p:grpSpPr>
        <p:sp>
          <p:nvSpPr>
            <p:cNvPr id="556" name="Google Shape;556;p29"/>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9"/>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9"/>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 name="Google Shape;559;p29"/>
          <p:cNvSpPr txBox="1"/>
          <p:nvPr/>
        </p:nvSpPr>
        <p:spPr>
          <a:xfrm>
            <a:off x="729250" y="1083275"/>
            <a:ext cx="81429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600">
                <a:solidFill>
                  <a:srgbClr val="F3F3F3"/>
                </a:solidFill>
                <a:latin typeface="Maven Pro"/>
                <a:ea typeface="Maven Pro"/>
                <a:cs typeface="Maven Pro"/>
                <a:sym typeface="Maven Pro"/>
              </a:rPr>
              <a:t>IoT Based Air Quality Monitoring System</a:t>
            </a:r>
            <a:endParaRPr b="1" sz="4600">
              <a:solidFill>
                <a:srgbClr val="F3F3F3"/>
              </a:solidFill>
              <a:latin typeface="Maven Pro"/>
              <a:ea typeface="Maven Pro"/>
              <a:cs typeface="Maven Pro"/>
              <a:sym typeface="Maven Pr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92"/>
          <p:cNvSpPr txBox="1"/>
          <p:nvPr/>
        </p:nvSpPr>
        <p:spPr>
          <a:xfrm>
            <a:off x="1546400" y="1703300"/>
            <a:ext cx="60513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800">
                <a:solidFill>
                  <a:srgbClr val="FFFFFF"/>
                </a:solidFill>
                <a:highlight>
                  <a:srgbClr val="073763"/>
                </a:highlight>
                <a:latin typeface="Lobster"/>
                <a:ea typeface="Lobster"/>
                <a:cs typeface="Lobster"/>
                <a:sym typeface="Lobster"/>
              </a:rPr>
              <a:t>Thank You</a:t>
            </a:r>
            <a:endParaRPr b="1" sz="8800">
              <a:solidFill>
                <a:srgbClr val="FFFFFF"/>
              </a:solidFill>
              <a:highlight>
                <a:srgbClr val="073763"/>
              </a:highlight>
              <a:latin typeface="Lobster"/>
              <a:ea typeface="Lobster"/>
              <a:cs typeface="Lobster"/>
              <a:sym typeface="Lobs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30"/>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0"/>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0"/>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0"/>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0"/>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0"/>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30"/>
          <p:cNvGrpSpPr/>
          <p:nvPr/>
        </p:nvGrpSpPr>
        <p:grpSpPr>
          <a:xfrm>
            <a:off x="6232314" y="3696331"/>
            <a:ext cx="121434" cy="1073147"/>
            <a:chOff x="6232314" y="3696331"/>
            <a:chExt cx="121434" cy="1073147"/>
          </a:xfrm>
        </p:grpSpPr>
        <p:sp>
          <p:nvSpPr>
            <p:cNvPr id="571" name="Google Shape;571;p30"/>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0"/>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30"/>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 name="Google Shape;575;p30"/>
          <p:cNvGrpSpPr/>
          <p:nvPr/>
        </p:nvGrpSpPr>
        <p:grpSpPr>
          <a:xfrm>
            <a:off x="4472500" y="3928605"/>
            <a:ext cx="199001" cy="867198"/>
            <a:chOff x="4475150" y="4052605"/>
            <a:chExt cx="199001" cy="867198"/>
          </a:xfrm>
        </p:grpSpPr>
        <p:sp>
          <p:nvSpPr>
            <p:cNvPr id="576" name="Google Shape;576;p30"/>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0"/>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0"/>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 name="Google Shape;579;p30"/>
          <p:cNvSpPr txBox="1"/>
          <p:nvPr/>
        </p:nvSpPr>
        <p:spPr>
          <a:xfrm>
            <a:off x="771225" y="1624875"/>
            <a:ext cx="8142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900">
                <a:solidFill>
                  <a:srgbClr val="FFFFFF"/>
                </a:solidFill>
                <a:latin typeface="Maven Pro"/>
                <a:ea typeface="Maven Pro"/>
                <a:cs typeface="Maven Pro"/>
                <a:sym typeface="Maven Pro"/>
              </a:rPr>
              <a:t>The whole design at a glance</a:t>
            </a:r>
            <a:endParaRPr b="1" sz="3900">
              <a:solidFill>
                <a:srgbClr val="FFFFFF"/>
              </a:solidFill>
              <a:latin typeface="Maven Pro"/>
              <a:ea typeface="Maven Pro"/>
              <a:cs typeface="Maven Pro"/>
              <a:sym typeface="Maven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31"/>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1"/>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1"/>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1"/>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1"/>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1"/>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 name="Google Shape;590;p31"/>
          <p:cNvGrpSpPr/>
          <p:nvPr/>
        </p:nvGrpSpPr>
        <p:grpSpPr>
          <a:xfrm>
            <a:off x="6232314" y="3696331"/>
            <a:ext cx="121434" cy="1073147"/>
            <a:chOff x="6232314" y="3696331"/>
            <a:chExt cx="121434" cy="1073147"/>
          </a:xfrm>
        </p:grpSpPr>
        <p:sp>
          <p:nvSpPr>
            <p:cNvPr id="591" name="Google Shape;591;p31"/>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1"/>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 name="Google Shape;593;p31"/>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1"/>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 name="Google Shape;595;p31"/>
          <p:cNvGrpSpPr/>
          <p:nvPr/>
        </p:nvGrpSpPr>
        <p:grpSpPr>
          <a:xfrm>
            <a:off x="4472500" y="3928605"/>
            <a:ext cx="199001" cy="867198"/>
            <a:chOff x="4475150" y="4052605"/>
            <a:chExt cx="199001" cy="867198"/>
          </a:xfrm>
        </p:grpSpPr>
        <p:sp>
          <p:nvSpPr>
            <p:cNvPr id="596" name="Google Shape;596;p31"/>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1"/>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1"/>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9" name="Google Shape;599;p31"/>
          <p:cNvPicPr preferRelativeResize="0"/>
          <p:nvPr/>
        </p:nvPicPr>
        <p:blipFill>
          <a:blip r:embed="rId3">
            <a:alphaModFix/>
          </a:blip>
          <a:stretch>
            <a:fillRect/>
          </a:stretch>
        </p:blipFill>
        <p:spPr>
          <a:xfrm>
            <a:off x="1793525" y="439200"/>
            <a:ext cx="5079175" cy="42650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